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2" r:id="rId6"/>
    <p:sldId id="261" r:id="rId7"/>
    <p:sldId id="280" r:id="rId8"/>
    <p:sldId id="260" r:id="rId9"/>
    <p:sldId id="264" r:id="rId10"/>
    <p:sldId id="265" r:id="rId11"/>
    <p:sldId id="278" r:id="rId12"/>
    <p:sldId id="267" r:id="rId13"/>
    <p:sldId id="268" r:id="rId14"/>
    <p:sldId id="269" r:id="rId15"/>
    <p:sldId id="270" r:id="rId16"/>
    <p:sldId id="271" r:id="rId17"/>
    <p:sldId id="275" r:id="rId18"/>
    <p:sldId id="281" r:id="rId19"/>
    <p:sldId id="279" r:id="rId20"/>
  </p:sldIdLst>
  <p:sldSz cx="12192000" cy="6858000"/>
  <p:notesSz cx="6858000" cy="12192000"/>
  <p:embeddedFontLst>
    <p:embeddedFont>
      <p:font typeface="等线" panose="02010600030101010101" pitchFamily="2" charset="-122"/>
      <p:regular r:id="rId22"/>
      <p:bold r:id="rId23"/>
    </p:embeddedFont>
    <p:embeddedFont>
      <p:font typeface="微软雅黑" panose="020B0503020204020204" pitchFamily="34" charset="-122"/>
      <p:regular r:id="rId24"/>
      <p:bold r:id="rId2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8" d="100"/>
          <a:sy n="108" d="100"/>
        </p:scale>
        <p:origin x="12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630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30EA4-4CDA-5C55-F09E-965E6B9BFD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9111E4-91AF-EB6D-E92E-6D2E63A3DA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250121-B9EA-112F-C9D6-889EDD4D8F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D36FA7-D79F-4273-3924-EB322BF589F1}"/>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335497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04882-7128-27DA-100C-2095DF23C6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6F9AFA-4BED-2BED-CA0F-C8CCD76DE5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BE8133-395B-1BEC-F00E-42649247A7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863924-754E-6589-238D-78971D995C9F}"/>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873136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857250" y="-731520"/>
            <a:ext cx="2407920" cy="2407920"/>
          </a:xfrm>
          <a:prstGeom prst="ellipse">
            <a:avLst/>
          </a:prstGeom>
          <a:solidFill>
            <a:srgbClr val="1CA97E">
              <a:alpha val="16863"/>
            </a:srgbClr>
          </a:solidFill>
          <a:ln/>
        </p:spPr>
        <p:txBody>
          <a:bodyPr/>
          <a:lstStyle/>
          <a:p>
            <a:endParaRPr lang="zh-CN" altLang="en-US"/>
          </a:p>
        </p:txBody>
      </p:sp>
      <p:sp>
        <p:nvSpPr>
          <p:cNvPr id="3" name="Text 1"/>
          <p:cNvSpPr/>
          <p:nvPr/>
        </p:nvSpPr>
        <p:spPr>
          <a:xfrm>
            <a:off x="-857250" y="-731520"/>
            <a:ext cx="2407920" cy="240792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4" name="Shape 2"/>
          <p:cNvSpPr/>
          <p:nvPr/>
        </p:nvSpPr>
        <p:spPr>
          <a:xfrm>
            <a:off x="-847090" y="5008880"/>
            <a:ext cx="3032760" cy="3032760"/>
          </a:xfrm>
          <a:prstGeom prst="ellipse">
            <a:avLst/>
          </a:prstGeom>
          <a:solidFill>
            <a:srgbClr val="1E46EB">
              <a:alpha val="16863"/>
            </a:srgbClr>
          </a:solidFill>
          <a:ln/>
        </p:spPr>
        <p:txBody>
          <a:bodyPr/>
          <a:lstStyle/>
          <a:p>
            <a:endParaRPr lang="zh-CN" altLang="en-US"/>
          </a:p>
        </p:txBody>
      </p:sp>
      <p:sp>
        <p:nvSpPr>
          <p:cNvPr id="5" name="Text 3"/>
          <p:cNvSpPr/>
          <p:nvPr/>
        </p:nvSpPr>
        <p:spPr>
          <a:xfrm>
            <a:off x="-847090" y="5008880"/>
            <a:ext cx="3032760" cy="303276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6" name="Shape 4"/>
          <p:cNvSpPr/>
          <p:nvPr/>
        </p:nvSpPr>
        <p:spPr>
          <a:xfrm>
            <a:off x="8296910" y="-1224280"/>
            <a:ext cx="4099560" cy="4191000"/>
          </a:xfrm>
          <a:prstGeom prst="ellipse">
            <a:avLst/>
          </a:prstGeom>
          <a:solidFill>
            <a:srgbClr val="1CA97E">
              <a:alpha val="16863"/>
            </a:srgbClr>
          </a:solidFill>
          <a:ln/>
        </p:spPr>
        <p:txBody>
          <a:bodyPr/>
          <a:lstStyle/>
          <a:p>
            <a:endParaRPr lang="zh-CN" altLang="en-US"/>
          </a:p>
        </p:txBody>
      </p:sp>
      <p:sp>
        <p:nvSpPr>
          <p:cNvPr id="7" name="Text 5"/>
          <p:cNvSpPr/>
          <p:nvPr/>
        </p:nvSpPr>
        <p:spPr>
          <a:xfrm>
            <a:off x="8296910" y="-1224280"/>
            <a:ext cx="4099560" cy="41910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8" name="Shape 6"/>
          <p:cNvSpPr/>
          <p:nvPr/>
        </p:nvSpPr>
        <p:spPr>
          <a:xfrm>
            <a:off x="5401310" y="2143760"/>
            <a:ext cx="4099560" cy="4191000"/>
          </a:xfrm>
          <a:prstGeom prst="ellipse">
            <a:avLst/>
          </a:prstGeom>
          <a:solidFill>
            <a:srgbClr val="1CA97E">
              <a:alpha val="16863"/>
            </a:srgbClr>
          </a:solidFill>
          <a:ln/>
        </p:spPr>
        <p:txBody>
          <a:bodyPr/>
          <a:lstStyle/>
          <a:p>
            <a:endParaRPr lang="zh-CN" altLang="en-US"/>
          </a:p>
        </p:txBody>
      </p:sp>
      <p:sp>
        <p:nvSpPr>
          <p:cNvPr id="9" name="Text 7"/>
          <p:cNvSpPr/>
          <p:nvPr/>
        </p:nvSpPr>
        <p:spPr>
          <a:xfrm>
            <a:off x="5401310" y="2143760"/>
            <a:ext cx="4099560" cy="41910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pic>
        <p:nvPicPr>
          <p:cNvPr id="10" name="Image 0" descr="https://test-kimi-img.moonshot.cn/pub/slides/slides_tmpl/image/25-05-30-11:08:51-d0si2gs75iks832jeg90.png"/>
          <p:cNvPicPr>
            <a:picLocks noChangeAspect="1"/>
          </p:cNvPicPr>
          <p:nvPr/>
        </p:nvPicPr>
        <p:blipFill>
          <a:blip r:embed="rId3"/>
          <a:srcRect l="10" r="10"/>
          <a:stretch/>
        </p:blipFill>
        <p:spPr>
          <a:xfrm rot="21600000">
            <a:off x="-16697" y="0"/>
            <a:ext cx="12213590" cy="6870700"/>
          </a:xfrm>
          <a:prstGeom prst="rect">
            <a:avLst/>
          </a:prstGeom>
        </p:spPr>
      </p:pic>
      <p:sp>
        <p:nvSpPr>
          <p:cNvPr id="11" name="Text 8"/>
          <p:cNvSpPr/>
          <p:nvPr/>
        </p:nvSpPr>
        <p:spPr>
          <a:xfrm>
            <a:off x="919480" y="1820545"/>
            <a:ext cx="7026275" cy="2130425"/>
          </a:xfrm>
          <a:prstGeom prst="rect">
            <a:avLst/>
          </a:prstGeom>
          <a:noFill/>
          <a:ln/>
        </p:spPr>
        <p:txBody>
          <a:bodyPr wrap="square" lIns="91440" tIns="45720" rIns="91440" bIns="45720" rtlCol="0" anchor="t">
            <a:spAutoFit/>
          </a:bodyPr>
          <a:lstStyle/>
          <a:p>
            <a:pPr marL="0" indent="0" algn="just">
              <a:lnSpc>
                <a:spcPct val="100000"/>
              </a:lnSpc>
              <a:buNone/>
            </a:pPr>
            <a:r>
              <a:rPr lang="en-US" sz="6600" b="1" dirty="0">
                <a:solidFill>
                  <a:srgbClr val="1E46EB"/>
                </a:solidFill>
                <a:latin typeface="宋体" panose="02010600030101010101" pitchFamily="2" charset="-122"/>
                <a:ea typeface="宋体" panose="02010600030101010101" pitchFamily="2" charset="-122"/>
                <a:cs typeface="MiSans" pitchFamily="34" charset="-120"/>
              </a:rPr>
              <a:t>长时微表情识别研究与应用</a:t>
            </a:r>
            <a:endParaRPr lang="en-US" sz="1600" dirty="0">
              <a:latin typeface="宋体" panose="02010600030101010101" pitchFamily="2" charset="-122"/>
              <a:ea typeface="宋体" panose="02010600030101010101" pitchFamily="2" charset="-122"/>
            </a:endParaRPr>
          </a:p>
        </p:txBody>
      </p:sp>
      <p:sp>
        <p:nvSpPr>
          <p:cNvPr id="12" name="Shape 9"/>
          <p:cNvSpPr/>
          <p:nvPr/>
        </p:nvSpPr>
        <p:spPr>
          <a:xfrm>
            <a:off x="1120775" y="4224020"/>
            <a:ext cx="2179320" cy="502920"/>
          </a:xfrm>
          <a:prstGeom prst="roundRect">
            <a:avLst>
              <a:gd name="adj" fmla="val 50000"/>
            </a:avLst>
          </a:prstGeom>
          <a:solidFill>
            <a:srgbClr val="1E46EB"/>
          </a:solidFill>
          <a:ln/>
        </p:spPr>
        <p:txBody>
          <a:bodyPr/>
          <a:lstStyle/>
          <a:p>
            <a:endParaRPr lang="zh-CN" altLang="en-US" dirty="0">
              <a:latin typeface="宋体" panose="02010600030101010101" pitchFamily="2" charset="-122"/>
              <a:ea typeface="宋体" panose="02010600030101010101" pitchFamily="2" charset="-122"/>
            </a:endParaRPr>
          </a:p>
        </p:txBody>
      </p:sp>
      <p:sp>
        <p:nvSpPr>
          <p:cNvPr id="13" name="Text 10"/>
          <p:cNvSpPr/>
          <p:nvPr/>
        </p:nvSpPr>
        <p:spPr>
          <a:xfrm>
            <a:off x="1120775" y="4224020"/>
            <a:ext cx="2179320" cy="50292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4" name="Text 11"/>
          <p:cNvSpPr/>
          <p:nvPr/>
        </p:nvSpPr>
        <p:spPr>
          <a:xfrm>
            <a:off x="1085850" y="4276090"/>
            <a:ext cx="2249805" cy="400110"/>
          </a:xfrm>
          <a:prstGeom prst="rect">
            <a:avLst/>
          </a:prstGeom>
          <a:noFill/>
          <a:ln/>
        </p:spPr>
        <p:txBody>
          <a:bodyPr wrap="square" lIns="91440" tIns="45720" rIns="91440" bIns="45720" rtlCol="0" anchor="t">
            <a:spAutoFit/>
          </a:bodyPr>
          <a:lstStyle/>
          <a:p>
            <a:pPr marL="0" indent="0" algn="ctr">
              <a:lnSpc>
                <a:spcPct val="100000"/>
              </a:lnSpc>
              <a:buNone/>
            </a:pPr>
            <a:r>
              <a:rPr lang="en-US" sz="2000" dirty="0" err="1">
                <a:solidFill>
                  <a:srgbClr val="FFFFFF"/>
                </a:solidFill>
                <a:latin typeface="宋体" panose="02010600030101010101" pitchFamily="2" charset="-122"/>
                <a:ea typeface="宋体" panose="02010600030101010101" pitchFamily="2" charset="-122"/>
                <a:cs typeface="MiSans" pitchFamily="34" charset="-120"/>
              </a:rPr>
              <a:t>汇报人</a:t>
            </a:r>
            <a:r>
              <a:rPr lang="en-US" sz="2000" dirty="0">
                <a:solidFill>
                  <a:srgbClr val="FFFFFF"/>
                </a:solidFill>
                <a:latin typeface="宋体" panose="02010600030101010101" pitchFamily="2" charset="-122"/>
                <a:ea typeface="宋体" panose="02010600030101010101" pitchFamily="2" charset="-122"/>
                <a:cs typeface="MiSans" pitchFamily="34" charset="-120"/>
              </a:rPr>
              <a:t>:</a:t>
            </a:r>
            <a:r>
              <a:rPr lang="zh-CN" altLang="en-US" sz="2000" dirty="0">
                <a:solidFill>
                  <a:srgbClr val="FFFFFF"/>
                </a:solidFill>
                <a:latin typeface="宋体" panose="02010600030101010101" pitchFamily="2" charset="-122"/>
                <a:ea typeface="宋体" panose="02010600030101010101" pitchFamily="2" charset="-122"/>
                <a:cs typeface="MiSans" pitchFamily="34" charset="-120"/>
              </a:rPr>
              <a:t>鲁达</a:t>
            </a:r>
            <a:endParaRPr lang="en-US" sz="1600" dirty="0">
              <a:latin typeface="宋体" panose="02010600030101010101" pitchFamily="2" charset="-122"/>
              <a:ea typeface="宋体" panose="02010600030101010101" pitchFamily="2" charset="-122"/>
            </a:endParaRPr>
          </a:p>
        </p:txBody>
      </p:sp>
      <p:sp>
        <p:nvSpPr>
          <p:cNvPr id="15" name="Shape 12"/>
          <p:cNvSpPr/>
          <p:nvPr/>
        </p:nvSpPr>
        <p:spPr>
          <a:xfrm>
            <a:off x="4006215" y="4213860"/>
            <a:ext cx="2179320" cy="502920"/>
          </a:xfrm>
          <a:prstGeom prst="roundRect">
            <a:avLst>
              <a:gd name="adj" fmla="val 50000"/>
            </a:avLst>
          </a:prstGeom>
          <a:solidFill>
            <a:srgbClr val="1CA97E"/>
          </a:solidFill>
          <a:ln/>
        </p:spPr>
        <p:txBody>
          <a:bodyPr/>
          <a:lstStyle/>
          <a:p>
            <a:endParaRPr lang="zh-CN" altLang="en-US"/>
          </a:p>
        </p:txBody>
      </p:sp>
      <p:sp>
        <p:nvSpPr>
          <p:cNvPr id="16" name="Text 13"/>
          <p:cNvSpPr/>
          <p:nvPr/>
        </p:nvSpPr>
        <p:spPr>
          <a:xfrm>
            <a:off x="4006215" y="4213860"/>
            <a:ext cx="2179320" cy="50292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7" name="Text 14"/>
          <p:cNvSpPr/>
          <p:nvPr/>
        </p:nvSpPr>
        <p:spPr>
          <a:xfrm>
            <a:off x="3971290" y="4265930"/>
            <a:ext cx="2249805" cy="400110"/>
          </a:xfrm>
          <a:prstGeom prst="rect">
            <a:avLst/>
          </a:prstGeom>
          <a:noFill/>
          <a:ln/>
        </p:spPr>
        <p:txBody>
          <a:bodyPr wrap="square" lIns="91440" tIns="45720" rIns="91440" bIns="45720" rtlCol="0" anchor="t">
            <a:spAutoFit/>
          </a:bodyPr>
          <a:lstStyle/>
          <a:p>
            <a:pPr marL="0" indent="0" algn="ctr">
              <a:lnSpc>
                <a:spcPct val="100000"/>
              </a:lnSpc>
              <a:buNone/>
            </a:pPr>
            <a:r>
              <a:rPr lang="en-US" sz="2000" dirty="0">
                <a:solidFill>
                  <a:srgbClr val="FFFFFF"/>
                </a:solidFill>
                <a:latin typeface="宋体" panose="02010600030101010101" pitchFamily="2" charset="-122"/>
                <a:ea typeface="宋体" panose="02010600030101010101" pitchFamily="2" charset="-122"/>
                <a:cs typeface="MiSans" pitchFamily="34" charset="-120"/>
              </a:rPr>
              <a:t>时间:2025.06.25</a:t>
            </a:r>
            <a:endParaRPr lang="en-US" sz="1600" dirty="0">
              <a:latin typeface="宋体" panose="02010600030101010101" pitchFamily="2" charset="-122"/>
              <a:ea typeface="宋体" panose="02010600030101010101" pitchFamily="2" charset="-122"/>
            </a:endParaRPr>
          </a:p>
        </p:txBody>
      </p:sp>
      <p:sp>
        <p:nvSpPr>
          <p:cNvPr id="18" name="Shape 15"/>
          <p:cNvSpPr/>
          <p:nvPr/>
        </p:nvSpPr>
        <p:spPr>
          <a:xfrm>
            <a:off x="1033780" y="1459230"/>
            <a:ext cx="5783947" cy="0"/>
          </a:xfrm>
          <a:prstGeom prst="line">
            <a:avLst/>
          </a:prstGeom>
          <a:noFill/>
          <a:ln w="19050">
            <a:gradFill flip="none" rotWithShape="1">
              <a:gsLst>
                <a:gs pos="0">
                  <a:srgbClr val="1E46EB">
                    <a:alpha val="0"/>
                  </a:srgbClr>
                </a:gs>
                <a:gs pos="100000">
                  <a:srgbClr val="1E46EB"/>
                </a:gs>
              </a:gsLst>
              <a:lin ang="0" scaled="1"/>
            </a:gradFill>
            <a:prstDash val="solid"/>
            <a:headEnd type="none"/>
            <a:tailEnd type="none"/>
          </a:ln>
        </p:spPr>
        <p:txBody>
          <a:bodyPr/>
          <a:lstStyle/>
          <a:p>
            <a:endParaRPr lang="zh-CN" altLang="en-US"/>
          </a:p>
        </p:txBody>
      </p:sp>
      <p:sp>
        <p:nvSpPr>
          <p:cNvPr id="19" name="Shape 16"/>
          <p:cNvSpPr/>
          <p:nvPr/>
        </p:nvSpPr>
        <p:spPr>
          <a:xfrm>
            <a:off x="6939680" y="1367790"/>
            <a:ext cx="168857" cy="182880"/>
          </a:xfrm>
          <a:prstGeom prst="chevron">
            <a:avLst/>
          </a:prstGeom>
          <a:solidFill>
            <a:srgbClr val="1E46EB"/>
          </a:solidFill>
          <a:ln/>
        </p:spPr>
        <p:txBody>
          <a:bodyPr/>
          <a:lstStyle/>
          <a:p>
            <a:endParaRPr lang="zh-CN" altLang="en-US"/>
          </a:p>
        </p:txBody>
      </p:sp>
      <p:sp>
        <p:nvSpPr>
          <p:cNvPr id="20" name="Text 17"/>
          <p:cNvSpPr/>
          <p:nvPr/>
        </p:nvSpPr>
        <p:spPr>
          <a:xfrm>
            <a:off x="6939680" y="1367790"/>
            <a:ext cx="168857" cy="18288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21" name="Shape 18"/>
          <p:cNvSpPr/>
          <p:nvPr/>
        </p:nvSpPr>
        <p:spPr>
          <a:xfrm>
            <a:off x="7113814" y="1367790"/>
            <a:ext cx="168857" cy="182880"/>
          </a:xfrm>
          <a:prstGeom prst="chevron">
            <a:avLst/>
          </a:prstGeom>
          <a:solidFill>
            <a:srgbClr val="1E46EB"/>
          </a:solidFill>
          <a:ln/>
        </p:spPr>
        <p:txBody>
          <a:bodyPr/>
          <a:lstStyle/>
          <a:p>
            <a:endParaRPr lang="zh-CN" altLang="en-US"/>
          </a:p>
        </p:txBody>
      </p:sp>
      <p:sp>
        <p:nvSpPr>
          <p:cNvPr id="22" name="Text 19"/>
          <p:cNvSpPr/>
          <p:nvPr/>
        </p:nvSpPr>
        <p:spPr>
          <a:xfrm>
            <a:off x="7113814" y="1367790"/>
            <a:ext cx="168857" cy="18288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23" name="Shape 20"/>
          <p:cNvSpPr/>
          <p:nvPr/>
        </p:nvSpPr>
        <p:spPr>
          <a:xfrm>
            <a:off x="7287948" y="1367790"/>
            <a:ext cx="168857" cy="182880"/>
          </a:xfrm>
          <a:prstGeom prst="chevron">
            <a:avLst/>
          </a:prstGeom>
          <a:solidFill>
            <a:srgbClr val="1E46EB"/>
          </a:solidFill>
          <a:ln/>
        </p:spPr>
        <p:txBody>
          <a:bodyPr/>
          <a:lstStyle/>
          <a:p>
            <a:endParaRPr lang="zh-CN" altLang="en-US"/>
          </a:p>
        </p:txBody>
      </p:sp>
      <p:sp>
        <p:nvSpPr>
          <p:cNvPr id="24" name="Text 21"/>
          <p:cNvSpPr/>
          <p:nvPr/>
        </p:nvSpPr>
        <p:spPr>
          <a:xfrm>
            <a:off x="7287948" y="1367790"/>
            <a:ext cx="168857" cy="18288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25" name="Shape 22"/>
          <p:cNvSpPr/>
          <p:nvPr/>
        </p:nvSpPr>
        <p:spPr>
          <a:xfrm>
            <a:off x="2684008" y="5120283"/>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26" name="Text 23"/>
          <p:cNvSpPr/>
          <p:nvPr/>
        </p:nvSpPr>
        <p:spPr>
          <a:xfrm>
            <a:off x="2684008" y="5120283"/>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27" name="Shape 24"/>
          <p:cNvSpPr/>
          <p:nvPr/>
        </p:nvSpPr>
        <p:spPr>
          <a:xfrm>
            <a:off x="2504541" y="5120283"/>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28" name="Text 25"/>
          <p:cNvSpPr/>
          <p:nvPr/>
        </p:nvSpPr>
        <p:spPr>
          <a:xfrm>
            <a:off x="2504541" y="5120283"/>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29" name="Shape 26"/>
          <p:cNvSpPr/>
          <p:nvPr/>
        </p:nvSpPr>
        <p:spPr>
          <a:xfrm>
            <a:off x="2325074" y="5120283"/>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30" name="Text 27"/>
          <p:cNvSpPr/>
          <p:nvPr/>
        </p:nvSpPr>
        <p:spPr>
          <a:xfrm>
            <a:off x="2325074" y="5120283"/>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31" name="Shape 28"/>
          <p:cNvSpPr/>
          <p:nvPr/>
        </p:nvSpPr>
        <p:spPr>
          <a:xfrm>
            <a:off x="2145606" y="5120283"/>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32" name="Text 29"/>
          <p:cNvSpPr/>
          <p:nvPr/>
        </p:nvSpPr>
        <p:spPr>
          <a:xfrm>
            <a:off x="2145606" y="5120283"/>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33" name="Shape 30"/>
          <p:cNvSpPr/>
          <p:nvPr/>
        </p:nvSpPr>
        <p:spPr>
          <a:xfrm>
            <a:off x="1966139" y="5120283"/>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34" name="Text 31"/>
          <p:cNvSpPr/>
          <p:nvPr/>
        </p:nvSpPr>
        <p:spPr>
          <a:xfrm>
            <a:off x="1966139" y="5120283"/>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35" name="Shape 32"/>
          <p:cNvSpPr/>
          <p:nvPr/>
        </p:nvSpPr>
        <p:spPr>
          <a:xfrm>
            <a:off x="1786672" y="5120283"/>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36" name="Text 33"/>
          <p:cNvSpPr/>
          <p:nvPr/>
        </p:nvSpPr>
        <p:spPr>
          <a:xfrm>
            <a:off x="1786672" y="5120283"/>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37" name="Shape 34"/>
          <p:cNvSpPr/>
          <p:nvPr/>
        </p:nvSpPr>
        <p:spPr>
          <a:xfrm>
            <a:off x="1607204" y="5120283"/>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38" name="Text 35"/>
          <p:cNvSpPr/>
          <p:nvPr/>
        </p:nvSpPr>
        <p:spPr>
          <a:xfrm>
            <a:off x="1607204" y="5120283"/>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39" name="Shape 36"/>
          <p:cNvSpPr/>
          <p:nvPr/>
        </p:nvSpPr>
        <p:spPr>
          <a:xfrm>
            <a:off x="1427737" y="5120283"/>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40" name="Text 37"/>
          <p:cNvSpPr/>
          <p:nvPr/>
        </p:nvSpPr>
        <p:spPr>
          <a:xfrm>
            <a:off x="1427737" y="5120283"/>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41" name="Shape 38"/>
          <p:cNvSpPr/>
          <p:nvPr/>
        </p:nvSpPr>
        <p:spPr>
          <a:xfrm>
            <a:off x="2684008" y="5319770"/>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42" name="Text 39"/>
          <p:cNvSpPr/>
          <p:nvPr/>
        </p:nvSpPr>
        <p:spPr>
          <a:xfrm>
            <a:off x="2684008" y="5319770"/>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43" name="Shape 40"/>
          <p:cNvSpPr/>
          <p:nvPr/>
        </p:nvSpPr>
        <p:spPr>
          <a:xfrm>
            <a:off x="2504541" y="5319770"/>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44" name="Text 41"/>
          <p:cNvSpPr/>
          <p:nvPr/>
        </p:nvSpPr>
        <p:spPr>
          <a:xfrm>
            <a:off x="2504541" y="5319770"/>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45" name="Shape 42"/>
          <p:cNvSpPr/>
          <p:nvPr/>
        </p:nvSpPr>
        <p:spPr>
          <a:xfrm>
            <a:off x="2325074" y="5319770"/>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46" name="Text 43"/>
          <p:cNvSpPr/>
          <p:nvPr/>
        </p:nvSpPr>
        <p:spPr>
          <a:xfrm>
            <a:off x="2325074" y="5319770"/>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47" name="Shape 44"/>
          <p:cNvSpPr/>
          <p:nvPr/>
        </p:nvSpPr>
        <p:spPr>
          <a:xfrm>
            <a:off x="2145606" y="5319770"/>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48" name="Text 45"/>
          <p:cNvSpPr/>
          <p:nvPr/>
        </p:nvSpPr>
        <p:spPr>
          <a:xfrm>
            <a:off x="2145606" y="5319770"/>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49" name="Shape 46"/>
          <p:cNvSpPr/>
          <p:nvPr/>
        </p:nvSpPr>
        <p:spPr>
          <a:xfrm>
            <a:off x="1966139" y="5319770"/>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50" name="Text 47"/>
          <p:cNvSpPr/>
          <p:nvPr/>
        </p:nvSpPr>
        <p:spPr>
          <a:xfrm>
            <a:off x="1966139" y="5319770"/>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51" name="Shape 48"/>
          <p:cNvSpPr/>
          <p:nvPr/>
        </p:nvSpPr>
        <p:spPr>
          <a:xfrm>
            <a:off x="1786672" y="5319770"/>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52" name="Text 49"/>
          <p:cNvSpPr/>
          <p:nvPr/>
        </p:nvSpPr>
        <p:spPr>
          <a:xfrm>
            <a:off x="1786672" y="5319770"/>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53" name="Shape 50"/>
          <p:cNvSpPr/>
          <p:nvPr/>
        </p:nvSpPr>
        <p:spPr>
          <a:xfrm>
            <a:off x="1607204" y="5319770"/>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54" name="Text 51"/>
          <p:cNvSpPr/>
          <p:nvPr/>
        </p:nvSpPr>
        <p:spPr>
          <a:xfrm>
            <a:off x="1607204" y="5319770"/>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55" name="Shape 52"/>
          <p:cNvSpPr/>
          <p:nvPr/>
        </p:nvSpPr>
        <p:spPr>
          <a:xfrm>
            <a:off x="1427737" y="5319770"/>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56" name="Text 53"/>
          <p:cNvSpPr/>
          <p:nvPr/>
        </p:nvSpPr>
        <p:spPr>
          <a:xfrm>
            <a:off x="1427737" y="5319770"/>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57" name="Shape 54"/>
          <p:cNvSpPr/>
          <p:nvPr/>
        </p:nvSpPr>
        <p:spPr>
          <a:xfrm>
            <a:off x="2684008" y="5519257"/>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latin typeface="宋体" panose="02010600030101010101" pitchFamily="2" charset="-122"/>
              <a:ea typeface="宋体" panose="02010600030101010101" pitchFamily="2" charset="-122"/>
            </a:endParaRPr>
          </a:p>
        </p:txBody>
      </p:sp>
      <p:sp>
        <p:nvSpPr>
          <p:cNvPr id="58" name="Text 55"/>
          <p:cNvSpPr/>
          <p:nvPr/>
        </p:nvSpPr>
        <p:spPr>
          <a:xfrm>
            <a:off x="2684008" y="5519257"/>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59" name="Shape 56"/>
          <p:cNvSpPr/>
          <p:nvPr/>
        </p:nvSpPr>
        <p:spPr>
          <a:xfrm>
            <a:off x="2504541" y="5519257"/>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60" name="Text 57"/>
          <p:cNvSpPr/>
          <p:nvPr/>
        </p:nvSpPr>
        <p:spPr>
          <a:xfrm>
            <a:off x="2504541" y="5519257"/>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61" name="Shape 58"/>
          <p:cNvSpPr/>
          <p:nvPr/>
        </p:nvSpPr>
        <p:spPr>
          <a:xfrm>
            <a:off x="2325074" y="5519257"/>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62" name="Text 59"/>
          <p:cNvSpPr/>
          <p:nvPr/>
        </p:nvSpPr>
        <p:spPr>
          <a:xfrm>
            <a:off x="2325074" y="5519257"/>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63" name="Shape 60"/>
          <p:cNvSpPr/>
          <p:nvPr/>
        </p:nvSpPr>
        <p:spPr>
          <a:xfrm>
            <a:off x="2145606" y="5519257"/>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64" name="Text 61"/>
          <p:cNvSpPr/>
          <p:nvPr/>
        </p:nvSpPr>
        <p:spPr>
          <a:xfrm>
            <a:off x="2145606" y="5519257"/>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65" name="Shape 62"/>
          <p:cNvSpPr/>
          <p:nvPr/>
        </p:nvSpPr>
        <p:spPr>
          <a:xfrm>
            <a:off x="1966139" y="5519257"/>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66" name="Text 63"/>
          <p:cNvSpPr/>
          <p:nvPr/>
        </p:nvSpPr>
        <p:spPr>
          <a:xfrm>
            <a:off x="1966139" y="5519257"/>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67" name="Shape 64"/>
          <p:cNvSpPr/>
          <p:nvPr/>
        </p:nvSpPr>
        <p:spPr>
          <a:xfrm>
            <a:off x="1786672" y="5519257"/>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68" name="Text 65"/>
          <p:cNvSpPr/>
          <p:nvPr/>
        </p:nvSpPr>
        <p:spPr>
          <a:xfrm>
            <a:off x="1786672" y="5519257"/>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69" name="Shape 66"/>
          <p:cNvSpPr/>
          <p:nvPr/>
        </p:nvSpPr>
        <p:spPr>
          <a:xfrm>
            <a:off x="1607204" y="5519257"/>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70" name="Text 67"/>
          <p:cNvSpPr/>
          <p:nvPr/>
        </p:nvSpPr>
        <p:spPr>
          <a:xfrm>
            <a:off x="1607204" y="5519257"/>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71" name="Shape 68"/>
          <p:cNvSpPr/>
          <p:nvPr/>
        </p:nvSpPr>
        <p:spPr>
          <a:xfrm>
            <a:off x="1427737" y="5519257"/>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72" name="Text 69"/>
          <p:cNvSpPr/>
          <p:nvPr/>
        </p:nvSpPr>
        <p:spPr>
          <a:xfrm>
            <a:off x="1427737" y="5519257"/>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73" name="Shape 70"/>
          <p:cNvSpPr/>
          <p:nvPr/>
        </p:nvSpPr>
        <p:spPr>
          <a:xfrm>
            <a:off x="2684008" y="5718185"/>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74" name="Text 71"/>
          <p:cNvSpPr/>
          <p:nvPr/>
        </p:nvSpPr>
        <p:spPr>
          <a:xfrm>
            <a:off x="2684008" y="5718185"/>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75" name="Shape 72"/>
          <p:cNvSpPr/>
          <p:nvPr/>
        </p:nvSpPr>
        <p:spPr>
          <a:xfrm>
            <a:off x="2504541" y="5718185"/>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76" name="Text 73"/>
          <p:cNvSpPr/>
          <p:nvPr/>
        </p:nvSpPr>
        <p:spPr>
          <a:xfrm>
            <a:off x="2504541" y="5718185"/>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77" name="Shape 74"/>
          <p:cNvSpPr/>
          <p:nvPr/>
        </p:nvSpPr>
        <p:spPr>
          <a:xfrm>
            <a:off x="2325074" y="5718185"/>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78" name="Text 75"/>
          <p:cNvSpPr/>
          <p:nvPr/>
        </p:nvSpPr>
        <p:spPr>
          <a:xfrm>
            <a:off x="2325074" y="5718185"/>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79" name="Shape 76"/>
          <p:cNvSpPr/>
          <p:nvPr/>
        </p:nvSpPr>
        <p:spPr>
          <a:xfrm>
            <a:off x="2145606" y="5718185"/>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80" name="Text 77"/>
          <p:cNvSpPr/>
          <p:nvPr/>
        </p:nvSpPr>
        <p:spPr>
          <a:xfrm>
            <a:off x="2145606" y="5718185"/>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81" name="Shape 78"/>
          <p:cNvSpPr/>
          <p:nvPr/>
        </p:nvSpPr>
        <p:spPr>
          <a:xfrm>
            <a:off x="1966139" y="5718185"/>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82" name="Text 79"/>
          <p:cNvSpPr/>
          <p:nvPr/>
        </p:nvSpPr>
        <p:spPr>
          <a:xfrm>
            <a:off x="1966139" y="5718185"/>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83" name="Shape 80"/>
          <p:cNvSpPr/>
          <p:nvPr/>
        </p:nvSpPr>
        <p:spPr>
          <a:xfrm>
            <a:off x="1786672" y="5718185"/>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84" name="Text 81"/>
          <p:cNvSpPr/>
          <p:nvPr/>
        </p:nvSpPr>
        <p:spPr>
          <a:xfrm>
            <a:off x="1786672" y="5718185"/>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85" name="Shape 82"/>
          <p:cNvSpPr/>
          <p:nvPr/>
        </p:nvSpPr>
        <p:spPr>
          <a:xfrm>
            <a:off x="1607204" y="5718185"/>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86" name="Text 83"/>
          <p:cNvSpPr/>
          <p:nvPr/>
        </p:nvSpPr>
        <p:spPr>
          <a:xfrm>
            <a:off x="1607204" y="5718185"/>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87" name="Shape 84"/>
          <p:cNvSpPr/>
          <p:nvPr/>
        </p:nvSpPr>
        <p:spPr>
          <a:xfrm>
            <a:off x="1427737" y="5718185"/>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88" name="Text 85"/>
          <p:cNvSpPr/>
          <p:nvPr/>
        </p:nvSpPr>
        <p:spPr>
          <a:xfrm>
            <a:off x="1427737" y="5718185"/>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89" name="Shape 86"/>
          <p:cNvSpPr/>
          <p:nvPr/>
        </p:nvSpPr>
        <p:spPr>
          <a:xfrm>
            <a:off x="2684008" y="5917672"/>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90" name="Text 87"/>
          <p:cNvSpPr/>
          <p:nvPr/>
        </p:nvSpPr>
        <p:spPr>
          <a:xfrm>
            <a:off x="2684008" y="5917672"/>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91" name="Shape 88"/>
          <p:cNvSpPr/>
          <p:nvPr/>
        </p:nvSpPr>
        <p:spPr>
          <a:xfrm>
            <a:off x="2504541" y="5917672"/>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92" name="Text 89"/>
          <p:cNvSpPr/>
          <p:nvPr/>
        </p:nvSpPr>
        <p:spPr>
          <a:xfrm>
            <a:off x="2504541" y="5917672"/>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93" name="Shape 90"/>
          <p:cNvSpPr/>
          <p:nvPr/>
        </p:nvSpPr>
        <p:spPr>
          <a:xfrm>
            <a:off x="2325074" y="5917672"/>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94" name="Text 91"/>
          <p:cNvSpPr/>
          <p:nvPr/>
        </p:nvSpPr>
        <p:spPr>
          <a:xfrm>
            <a:off x="2325074" y="5917672"/>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95" name="Shape 92"/>
          <p:cNvSpPr/>
          <p:nvPr/>
        </p:nvSpPr>
        <p:spPr>
          <a:xfrm>
            <a:off x="2145606" y="5917672"/>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96" name="Text 93"/>
          <p:cNvSpPr/>
          <p:nvPr/>
        </p:nvSpPr>
        <p:spPr>
          <a:xfrm>
            <a:off x="2145606" y="5917672"/>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97" name="Shape 94"/>
          <p:cNvSpPr/>
          <p:nvPr/>
        </p:nvSpPr>
        <p:spPr>
          <a:xfrm>
            <a:off x="1966139" y="5917672"/>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98" name="Text 95"/>
          <p:cNvSpPr/>
          <p:nvPr/>
        </p:nvSpPr>
        <p:spPr>
          <a:xfrm>
            <a:off x="1966139" y="5917672"/>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99" name="Shape 96"/>
          <p:cNvSpPr/>
          <p:nvPr/>
        </p:nvSpPr>
        <p:spPr>
          <a:xfrm>
            <a:off x="1786672" y="5917672"/>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00" name="Text 97"/>
          <p:cNvSpPr/>
          <p:nvPr/>
        </p:nvSpPr>
        <p:spPr>
          <a:xfrm>
            <a:off x="1786672" y="5917672"/>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01" name="Shape 98"/>
          <p:cNvSpPr/>
          <p:nvPr/>
        </p:nvSpPr>
        <p:spPr>
          <a:xfrm>
            <a:off x="1607204" y="5917672"/>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02" name="Text 99"/>
          <p:cNvSpPr/>
          <p:nvPr/>
        </p:nvSpPr>
        <p:spPr>
          <a:xfrm>
            <a:off x="1607204" y="5917672"/>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03" name="Shape 100"/>
          <p:cNvSpPr/>
          <p:nvPr/>
        </p:nvSpPr>
        <p:spPr>
          <a:xfrm>
            <a:off x="1427737" y="5917672"/>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04" name="Text 101"/>
          <p:cNvSpPr/>
          <p:nvPr/>
        </p:nvSpPr>
        <p:spPr>
          <a:xfrm>
            <a:off x="1427737" y="5917672"/>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05" name="Shape 102"/>
          <p:cNvSpPr/>
          <p:nvPr/>
        </p:nvSpPr>
        <p:spPr>
          <a:xfrm>
            <a:off x="2684008" y="6117159"/>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06" name="Text 103"/>
          <p:cNvSpPr/>
          <p:nvPr/>
        </p:nvSpPr>
        <p:spPr>
          <a:xfrm>
            <a:off x="2684008" y="6117159"/>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07" name="Shape 104"/>
          <p:cNvSpPr/>
          <p:nvPr/>
        </p:nvSpPr>
        <p:spPr>
          <a:xfrm>
            <a:off x="2504541" y="6117159"/>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08" name="Text 105"/>
          <p:cNvSpPr/>
          <p:nvPr/>
        </p:nvSpPr>
        <p:spPr>
          <a:xfrm>
            <a:off x="2504541" y="6117159"/>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09" name="Shape 106"/>
          <p:cNvSpPr/>
          <p:nvPr/>
        </p:nvSpPr>
        <p:spPr>
          <a:xfrm>
            <a:off x="2325074" y="6117159"/>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10" name="Text 107"/>
          <p:cNvSpPr/>
          <p:nvPr/>
        </p:nvSpPr>
        <p:spPr>
          <a:xfrm>
            <a:off x="2325074" y="6117159"/>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11" name="Shape 108"/>
          <p:cNvSpPr/>
          <p:nvPr/>
        </p:nvSpPr>
        <p:spPr>
          <a:xfrm>
            <a:off x="2145606" y="6117159"/>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12" name="Text 109"/>
          <p:cNvSpPr/>
          <p:nvPr/>
        </p:nvSpPr>
        <p:spPr>
          <a:xfrm>
            <a:off x="2145606" y="6117159"/>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13" name="Shape 110"/>
          <p:cNvSpPr/>
          <p:nvPr/>
        </p:nvSpPr>
        <p:spPr>
          <a:xfrm>
            <a:off x="1966139" y="6117159"/>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14" name="Text 111"/>
          <p:cNvSpPr/>
          <p:nvPr/>
        </p:nvSpPr>
        <p:spPr>
          <a:xfrm>
            <a:off x="1966139" y="6117159"/>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15" name="Shape 112"/>
          <p:cNvSpPr/>
          <p:nvPr/>
        </p:nvSpPr>
        <p:spPr>
          <a:xfrm>
            <a:off x="1786672" y="6117159"/>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16" name="Text 113"/>
          <p:cNvSpPr/>
          <p:nvPr/>
        </p:nvSpPr>
        <p:spPr>
          <a:xfrm>
            <a:off x="1786672" y="6117159"/>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17" name="Shape 114"/>
          <p:cNvSpPr/>
          <p:nvPr/>
        </p:nvSpPr>
        <p:spPr>
          <a:xfrm>
            <a:off x="1607204" y="6117159"/>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18" name="Text 115"/>
          <p:cNvSpPr/>
          <p:nvPr/>
        </p:nvSpPr>
        <p:spPr>
          <a:xfrm>
            <a:off x="1607204" y="6117159"/>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19" name="Shape 116"/>
          <p:cNvSpPr/>
          <p:nvPr/>
        </p:nvSpPr>
        <p:spPr>
          <a:xfrm>
            <a:off x="1427737" y="6117159"/>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20" name="Text 117"/>
          <p:cNvSpPr/>
          <p:nvPr/>
        </p:nvSpPr>
        <p:spPr>
          <a:xfrm>
            <a:off x="1427737" y="6117159"/>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21" name="Shape 118"/>
          <p:cNvSpPr/>
          <p:nvPr/>
        </p:nvSpPr>
        <p:spPr>
          <a:xfrm>
            <a:off x="4120138" y="5120283"/>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22" name="Text 119"/>
          <p:cNvSpPr/>
          <p:nvPr/>
        </p:nvSpPr>
        <p:spPr>
          <a:xfrm>
            <a:off x="4120138" y="5120283"/>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23" name="Shape 120"/>
          <p:cNvSpPr/>
          <p:nvPr/>
        </p:nvSpPr>
        <p:spPr>
          <a:xfrm>
            <a:off x="3940670" y="5120283"/>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24" name="Text 121"/>
          <p:cNvSpPr/>
          <p:nvPr/>
        </p:nvSpPr>
        <p:spPr>
          <a:xfrm>
            <a:off x="3940670" y="5120283"/>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25" name="Shape 122"/>
          <p:cNvSpPr/>
          <p:nvPr/>
        </p:nvSpPr>
        <p:spPr>
          <a:xfrm>
            <a:off x="3761203" y="5120283"/>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26" name="Text 123"/>
          <p:cNvSpPr/>
          <p:nvPr/>
        </p:nvSpPr>
        <p:spPr>
          <a:xfrm>
            <a:off x="3761203" y="5120283"/>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27" name="Shape 124"/>
          <p:cNvSpPr/>
          <p:nvPr/>
        </p:nvSpPr>
        <p:spPr>
          <a:xfrm>
            <a:off x="3581735" y="5120283"/>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28" name="Text 125"/>
          <p:cNvSpPr/>
          <p:nvPr/>
        </p:nvSpPr>
        <p:spPr>
          <a:xfrm>
            <a:off x="3581735" y="5120283"/>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29" name="Shape 126"/>
          <p:cNvSpPr/>
          <p:nvPr/>
        </p:nvSpPr>
        <p:spPr>
          <a:xfrm>
            <a:off x="3402268" y="5120283"/>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30" name="Text 127"/>
          <p:cNvSpPr/>
          <p:nvPr/>
        </p:nvSpPr>
        <p:spPr>
          <a:xfrm>
            <a:off x="3402268" y="5120283"/>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31" name="Shape 128"/>
          <p:cNvSpPr/>
          <p:nvPr/>
        </p:nvSpPr>
        <p:spPr>
          <a:xfrm>
            <a:off x="3222801" y="5120283"/>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32" name="Text 129"/>
          <p:cNvSpPr/>
          <p:nvPr/>
        </p:nvSpPr>
        <p:spPr>
          <a:xfrm>
            <a:off x="3222801" y="5120283"/>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33" name="Shape 130"/>
          <p:cNvSpPr/>
          <p:nvPr/>
        </p:nvSpPr>
        <p:spPr>
          <a:xfrm>
            <a:off x="3043333" y="5120283"/>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34" name="Text 131"/>
          <p:cNvSpPr/>
          <p:nvPr/>
        </p:nvSpPr>
        <p:spPr>
          <a:xfrm>
            <a:off x="3043333" y="5120283"/>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35" name="Shape 132"/>
          <p:cNvSpPr/>
          <p:nvPr/>
        </p:nvSpPr>
        <p:spPr>
          <a:xfrm>
            <a:off x="2863866" y="5120283"/>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36" name="Text 133"/>
          <p:cNvSpPr/>
          <p:nvPr/>
        </p:nvSpPr>
        <p:spPr>
          <a:xfrm>
            <a:off x="2863866" y="5120283"/>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37" name="Shape 134"/>
          <p:cNvSpPr/>
          <p:nvPr/>
        </p:nvSpPr>
        <p:spPr>
          <a:xfrm>
            <a:off x="4120138" y="5319770"/>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38" name="Text 135"/>
          <p:cNvSpPr/>
          <p:nvPr/>
        </p:nvSpPr>
        <p:spPr>
          <a:xfrm>
            <a:off x="4120138" y="5319770"/>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39" name="Shape 136"/>
          <p:cNvSpPr/>
          <p:nvPr/>
        </p:nvSpPr>
        <p:spPr>
          <a:xfrm>
            <a:off x="3940670" y="5319770"/>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40" name="Text 137"/>
          <p:cNvSpPr/>
          <p:nvPr/>
        </p:nvSpPr>
        <p:spPr>
          <a:xfrm>
            <a:off x="3940670" y="5319770"/>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41" name="Shape 138"/>
          <p:cNvSpPr/>
          <p:nvPr/>
        </p:nvSpPr>
        <p:spPr>
          <a:xfrm>
            <a:off x="3761203" y="5319770"/>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42" name="Text 139"/>
          <p:cNvSpPr/>
          <p:nvPr/>
        </p:nvSpPr>
        <p:spPr>
          <a:xfrm>
            <a:off x="3761203" y="5319770"/>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43" name="Shape 140"/>
          <p:cNvSpPr/>
          <p:nvPr/>
        </p:nvSpPr>
        <p:spPr>
          <a:xfrm>
            <a:off x="3581735" y="5319770"/>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44" name="Text 141"/>
          <p:cNvSpPr/>
          <p:nvPr/>
        </p:nvSpPr>
        <p:spPr>
          <a:xfrm>
            <a:off x="3581735" y="5319770"/>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45" name="Shape 142"/>
          <p:cNvSpPr/>
          <p:nvPr/>
        </p:nvSpPr>
        <p:spPr>
          <a:xfrm>
            <a:off x="3402268" y="5319770"/>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46" name="Text 143"/>
          <p:cNvSpPr/>
          <p:nvPr/>
        </p:nvSpPr>
        <p:spPr>
          <a:xfrm>
            <a:off x="3402268" y="5319770"/>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47" name="Shape 144"/>
          <p:cNvSpPr/>
          <p:nvPr/>
        </p:nvSpPr>
        <p:spPr>
          <a:xfrm>
            <a:off x="3222801" y="5319770"/>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48" name="Text 145"/>
          <p:cNvSpPr/>
          <p:nvPr/>
        </p:nvSpPr>
        <p:spPr>
          <a:xfrm>
            <a:off x="3222801" y="5319770"/>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49" name="Shape 146"/>
          <p:cNvSpPr/>
          <p:nvPr/>
        </p:nvSpPr>
        <p:spPr>
          <a:xfrm>
            <a:off x="3043333" y="5319770"/>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50" name="Text 147"/>
          <p:cNvSpPr/>
          <p:nvPr/>
        </p:nvSpPr>
        <p:spPr>
          <a:xfrm>
            <a:off x="3043333" y="5319770"/>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51" name="Shape 148"/>
          <p:cNvSpPr/>
          <p:nvPr/>
        </p:nvSpPr>
        <p:spPr>
          <a:xfrm>
            <a:off x="2863866" y="5319770"/>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52" name="Text 149"/>
          <p:cNvSpPr/>
          <p:nvPr/>
        </p:nvSpPr>
        <p:spPr>
          <a:xfrm>
            <a:off x="2863866" y="5319770"/>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53" name="Shape 150"/>
          <p:cNvSpPr/>
          <p:nvPr/>
        </p:nvSpPr>
        <p:spPr>
          <a:xfrm>
            <a:off x="4120138" y="5519257"/>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54" name="Text 151"/>
          <p:cNvSpPr/>
          <p:nvPr/>
        </p:nvSpPr>
        <p:spPr>
          <a:xfrm>
            <a:off x="4120138" y="5519257"/>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55" name="Shape 152"/>
          <p:cNvSpPr/>
          <p:nvPr/>
        </p:nvSpPr>
        <p:spPr>
          <a:xfrm>
            <a:off x="3940670" y="5519257"/>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56" name="Text 153"/>
          <p:cNvSpPr/>
          <p:nvPr/>
        </p:nvSpPr>
        <p:spPr>
          <a:xfrm>
            <a:off x="3940670" y="5519257"/>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57" name="Shape 154"/>
          <p:cNvSpPr/>
          <p:nvPr/>
        </p:nvSpPr>
        <p:spPr>
          <a:xfrm>
            <a:off x="3761203" y="5519257"/>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58" name="Text 155"/>
          <p:cNvSpPr/>
          <p:nvPr/>
        </p:nvSpPr>
        <p:spPr>
          <a:xfrm>
            <a:off x="3761203" y="5519257"/>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59" name="Shape 156"/>
          <p:cNvSpPr/>
          <p:nvPr/>
        </p:nvSpPr>
        <p:spPr>
          <a:xfrm>
            <a:off x="3581735" y="5519257"/>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60" name="Text 157"/>
          <p:cNvSpPr/>
          <p:nvPr/>
        </p:nvSpPr>
        <p:spPr>
          <a:xfrm>
            <a:off x="3581735" y="5519257"/>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61" name="Shape 158"/>
          <p:cNvSpPr/>
          <p:nvPr/>
        </p:nvSpPr>
        <p:spPr>
          <a:xfrm>
            <a:off x="3402268" y="5519257"/>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62" name="Text 159"/>
          <p:cNvSpPr/>
          <p:nvPr/>
        </p:nvSpPr>
        <p:spPr>
          <a:xfrm>
            <a:off x="3402268" y="5519257"/>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63" name="Shape 160"/>
          <p:cNvSpPr/>
          <p:nvPr/>
        </p:nvSpPr>
        <p:spPr>
          <a:xfrm>
            <a:off x="3222801" y="5519257"/>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64" name="Text 161"/>
          <p:cNvSpPr/>
          <p:nvPr/>
        </p:nvSpPr>
        <p:spPr>
          <a:xfrm>
            <a:off x="3222801" y="5519257"/>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65" name="Shape 162"/>
          <p:cNvSpPr/>
          <p:nvPr/>
        </p:nvSpPr>
        <p:spPr>
          <a:xfrm>
            <a:off x="3043333" y="5519257"/>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66" name="Text 163"/>
          <p:cNvSpPr/>
          <p:nvPr/>
        </p:nvSpPr>
        <p:spPr>
          <a:xfrm>
            <a:off x="3043333" y="5519257"/>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67" name="Shape 164"/>
          <p:cNvSpPr/>
          <p:nvPr/>
        </p:nvSpPr>
        <p:spPr>
          <a:xfrm>
            <a:off x="2863866" y="5519257"/>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68" name="Text 165"/>
          <p:cNvSpPr/>
          <p:nvPr/>
        </p:nvSpPr>
        <p:spPr>
          <a:xfrm>
            <a:off x="2863866" y="5519257"/>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69" name="Shape 166"/>
          <p:cNvSpPr/>
          <p:nvPr/>
        </p:nvSpPr>
        <p:spPr>
          <a:xfrm>
            <a:off x="4120138" y="5718185"/>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70" name="Text 167"/>
          <p:cNvSpPr/>
          <p:nvPr/>
        </p:nvSpPr>
        <p:spPr>
          <a:xfrm>
            <a:off x="4120138" y="5718185"/>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71" name="Shape 168"/>
          <p:cNvSpPr/>
          <p:nvPr/>
        </p:nvSpPr>
        <p:spPr>
          <a:xfrm>
            <a:off x="3940670" y="5718185"/>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72" name="Text 169"/>
          <p:cNvSpPr/>
          <p:nvPr/>
        </p:nvSpPr>
        <p:spPr>
          <a:xfrm>
            <a:off x="3940670" y="5718185"/>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73" name="Shape 170"/>
          <p:cNvSpPr/>
          <p:nvPr/>
        </p:nvSpPr>
        <p:spPr>
          <a:xfrm>
            <a:off x="3761203" y="5718185"/>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74" name="Text 171"/>
          <p:cNvSpPr/>
          <p:nvPr/>
        </p:nvSpPr>
        <p:spPr>
          <a:xfrm>
            <a:off x="3761203" y="5718185"/>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75" name="Shape 172"/>
          <p:cNvSpPr/>
          <p:nvPr/>
        </p:nvSpPr>
        <p:spPr>
          <a:xfrm>
            <a:off x="3581735" y="5718185"/>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76" name="Text 173"/>
          <p:cNvSpPr/>
          <p:nvPr/>
        </p:nvSpPr>
        <p:spPr>
          <a:xfrm>
            <a:off x="3581735" y="5718185"/>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77" name="Shape 174"/>
          <p:cNvSpPr/>
          <p:nvPr/>
        </p:nvSpPr>
        <p:spPr>
          <a:xfrm>
            <a:off x="3402268" y="5718185"/>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78" name="Text 175"/>
          <p:cNvSpPr/>
          <p:nvPr/>
        </p:nvSpPr>
        <p:spPr>
          <a:xfrm>
            <a:off x="3402268" y="5718185"/>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79" name="Shape 176"/>
          <p:cNvSpPr/>
          <p:nvPr/>
        </p:nvSpPr>
        <p:spPr>
          <a:xfrm>
            <a:off x="3222801" y="5718185"/>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80" name="Text 177"/>
          <p:cNvSpPr/>
          <p:nvPr/>
        </p:nvSpPr>
        <p:spPr>
          <a:xfrm>
            <a:off x="3222801" y="5718185"/>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81" name="Shape 178"/>
          <p:cNvSpPr/>
          <p:nvPr/>
        </p:nvSpPr>
        <p:spPr>
          <a:xfrm>
            <a:off x="3043333" y="5718185"/>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82" name="Text 179"/>
          <p:cNvSpPr/>
          <p:nvPr/>
        </p:nvSpPr>
        <p:spPr>
          <a:xfrm>
            <a:off x="3043333" y="5718185"/>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83" name="Shape 180"/>
          <p:cNvSpPr/>
          <p:nvPr/>
        </p:nvSpPr>
        <p:spPr>
          <a:xfrm>
            <a:off x="2863866" y="5718185"/>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84" name="Text 181"/>
          <p:cNvSpPr/>
          <p:nvPr/>
        </p:nvSpPr>
        <p:spPr>
          <a:xfrm>
            <a:off x="2863866" y="5718185"/>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85" name="Shape 182"/>
          <p:cNvSpPr/>
          <p:nvPr/>
        </p:nvSpPr>
        <p:spPr>
          <a:xfrm>
            <a:off x="4120138" y="5917672"/>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86" name="Text 183"/>
          <p:cNvSpPr/>
          <p:nvPr/>
        </p:nvSpPr>
        <p:spPr>
          <a:xfrm>
            <a:off x="4120138" y="5917672"/>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87" name="Shape 184"/>
          <p:cNvSpPr/>
          <p:nvPr/>
        </p:nvSpPr>
        <p:spPr>
          <a:xfrm>
            <a:off x="3940670" y="5917672"/>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88" name="Text 185"/>
          <p:cNvSpPr/>
          <p:nvPr/>
        </p:nvSpPr>
        <p:spPr>
          <a:xfrm>
            <a:off x="3940670" y="5917672"/>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89" name="Shape 186"/>
          <p:cNvSpPr/>
          <p:nvPr/>
        </p:nvSpPr>
        <p:spPr>
          <a:xfrm>
            <a:off x="3761203" y="5917672"/>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90" name="Text 187"/>
          <p:cNvSpPr/>
          <p:nvPr/>
        </p:nvSpPr>
        <p:spPr>
          <a:xfrm>
            <a:off x="3761203" y="5917672"/>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91" name="Shape 188"/>
          <p:cNvSpPr/>
          <p:nvPr/>
        </p:nvSpPr>
        <p:spPr>
          <a:xfrm>
            <a:off x="3581735" y="5917672"/>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92" name="Text 189"/>
          <p:cNvSpPr/>
          <p:nvPr/>
        </p:nvSpPr>
        <p:spPr>
          <a:xfrm>
            <a:off x="3581735" y="5917672"/>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93" name="Shape 190"/>
          <p:cNvSpPr/>
          <p:nvPr/>
        </p:nvSpPr>
        <p:spPr>
          <a:xfrm>
            <a:off x="3402268" y="5917672"/>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94" name="Text 191"/>
          <p:cNvSpPr/>
          <p:nvPr/>
        </p:nvSpPr>
        <p:spPr>
          <a:xfrm>
            <a:off x="3402268" y="5917672"/>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95" name="Shape 192"/>
          <p:cNvSpPr/>
          <p:nvPr/>
        </p:nvSpPr>
        <p:spPr>
          <a:xfrm>
            <a:off x="3222801" y="5917672"/>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96" name="Text 193"/>
          <p:cNvSpPr/>
          <p:nvPr/>
        </p:nvSpPr>
        <p:spPr>
          <a:xfrm>
            <a:off x="3222801" y="5917672"/>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97" name="Shape 194"/>
          <p:cNvSpPr/>
          <p:nvPr/>
        </p:nvSpPr>
        <p:spPr>
          <a:xfrm>
            <a:off x="3043333" y="5917672"/>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198" name="Text 195"/>
          <p:cNvSpPr/>
          <p:nvPr/>
        </p:nvSpPr>
        <p:spPr>
          <a:xfrm>
            <a:off x="3043333" y="5917672"/>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99" name="Shape 196"/>
          <p:cNvSpPr/>
          <p:nvPr/>
        </p:nvSpPr>
        <p:spPr>
          <a:xfrm>
            <a:off x="2863866" y="5917672"/>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200" name="Text 197"/>
          <p:cNvSpPr/>
          <p:nvPr/>
        </p:nvSpPr>
        <p:spPr>
          <a:xfrm>
            <a:off x="2863866" y="5917672"/>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201" name="Shape 198"/>
          <p:cNvSpPr/>
          <p:nvPr/>
        </p:nvSpPr>
        <p:spPr>
          <a:xfrm>
            <a:off x="4120138" y="6117159"/>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202" name="Text 199"/>
          <p:cNvSpPr/>
          <p:nvPr/>
        </p:nvSpPr>
        <p:spPr>
          <a:xfrm>
            <a:off x="4120138" y="6117159"/>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203" name="Shape 200"/>
          <p:cNvSpPr/>
          <p:nvPr/>
        </p:nvSpPr>
        <p:spPr>
          <a:xfrm>
            <a:off x="3940670" y="6117159"/>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204" name="Text 201"/>
          <p:cNvSpPr/>
          <p:nvPr/>
        </p:nvSpPr>
        <p:spPr>
          <a:xfrm>
            <a:off x="3940670" y="6117159"/>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205" name="Shape 202"/>
          <p:cNvSpPr/>
          <p:nvPr/>
        </p:nvSpPr>
        <p:spPr>
          <a:xfrm>
            <a:off x="3761203" y="6117159"/>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206" name="Text 203"/>
          <p:cNvSpPr/>
          <p:nvPr/>
        </p:nvSpPr>
        <p:spPr>
          <a:xfrm>
            <a:off x="3761203" y="6117159"/>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207" name="Shape 204"/>
          <p:cNvSpPr/>
          <p:nvPr/>
        </p:nvSpPr>
        <p:spPr>
          <a:xfrm>
            <a:off x="3581735" y="6117159"/>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208" name="Text 205"/>
          <p:cNvSpPr/>
          <p:nvPr/>
        </p:nvSpPr>
        <p:spPr>
          <a:xfrm>
            <a:off x="3581735" y="6117159"/>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209" name="Shape 206"/>
          <p:cNvSpPr/>
          <p:nvPr/>
        </p:nvSpPr>
        <p:spPr>
          <a:xfrm>
            <a:off x="3402268" y="6117159"/>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210" name="Text 207"/>
          <p:cNvSpPr/>
          <p:nvPr/>
        </p:nvSpPr>
        <p:spPr>
          <a:xfrm>
            <a:off x="3402268" y="6117159"/>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211" name="Shape 208"/>
          <p:cNvSpPr/>
          <p:nvPr/>
        </p:nvSpPr>
        <p:spPr>
          <a:xfrm>
            <a:off x="3222801" y="6117159"/>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212" name="Text 209"/>
          <p:cNvSpPr/>
          <p:nvPr/>
        </p:nvSpPr>
        <p:spPr>
          <a:xfrm>
            <a:off x="3222801" y="6117159"/>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213" name="Shape 210"/>
          <p:cNvSpPr/>
          <p:nvPr/>
        </p:nvSpPr>
        <p:spPr>
          <a:xfrm>
            <a:off x="3043333" y="6117159"/>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214" name="Text 211"/>
          <p:cNvSpPr/>
          <p:nvPr/>
        </p:nvSpPr>
        <p:spPr>
          <a:xfrm>
            <a:off x="3043333" y="6117159"/>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215" name="Shape 212"/>
          <p:cNvSpPr/>
          <p:nvPr/>
        </p:nvSpPr>
        <p:spPr>
          <a:xfrm>
            <a:off x="2863866" y="6117159"/>
            <a:ext cx="97232" cy="97669"/>
          </a:xfrm>
          <a:prstGeom prst="ellipse">
            <a:avLst/>
          </a:prstGeom>
          <a:gradFill flip="none" rotWithShape="1">
            <a:gsLst>
              <a:gs pos="5000">
                <a:srgbClr val="1E46EB">
                  <a:alpha val="0"/>
                </a:srgbClr>
              </a:gs>
              <a:gs pos="67000">
                <a:srgbClr val="1CA97E"/>
              </a:gs>
              <a:gs pos="100000">
                <a:srgbClr val="1E46EB"/>
              </a:gs>
            </a:gsLst>
            <a:lin ang="10800000" scaled="1"/>
          </a:gradFill>
          <a:ln/>
        </p:spPr>
        <p:txBody>
          <a:bodyPr/>
          <a:lstStyle/>
          <a:p>
            <a:endParaRPr lang="zh-CN" altLang="en-US"/>
          </a:p>
        </p:txBody>
      </p:sp>
      <p:sp>
        <p:nvSpPr>
          <p:cNvPr id="216" name="Text 213"/>
          <p:cNvSpPr/>
          <p:nvPr/>
        </p:nvSpPr>
        <p:spPr>
          <a:xfrm>
            <a:off x="2863866" y="6117159"/>
            <a:ext cx="97232" cy="97669"/>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217" name="Shape 214"/>
          <p:cNvSpPr/>
          <p:nvPr/>
        </p:nvSpPr>
        <p:spPr>
          <a:xfrm>
            <a:off x="318" y="6584950"/>
            <a:ext cx="12191365" cy="152400"/>
          </a:xfrm>
          <a:prstGeom prst="rect">
            <a:avLst/>
          </a:prstGeom>
          <a:solidFill>
            <a:srgbClr val="1CA97E"/>
          </a:solidFill>
          <a:ln/>
        </p:spPr>
        <p:txBody>
          <a:bodyPr/>
          <a:lstStyle/>
          <a:p>
            <a:endParaRPr lang="zh-CN" altLang="en-US"/>
          </a:p>
        </p:txBody>
      </p:sp>
      <p:sp>
        <p:nvSpPr>
          <p:cNvPr id="218" name="Text 215"/>
          <p:cNvSpPr/>
          <p:nvPr/>
        </p:nvSpPr>
        <p:spPr>
          <a:xfrm>
            <a:off x="318" y="658495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219" name="Shape 216"/>
          <p:cNvSpPr/>
          <p:nvPr/>
        </p:nvSpPr>
        <p:spPr>
          <a:xfrm>
            <a:off x="318" y="6705600"/>
            <a:ext cx="12191365" cy="152400"/>
          </a:xfrm>
          <a:prstGeom prst="rect">
            <a:avLst/>
          </a:prstGeom>
          <a:solidFill>
            <a:srgbClr val="1E46EB"/>
          </a:solidFill>
          <a:ln/>
        </p:spPr>
        <p:txBody>
          <a:bodyPr/>
          <a:lstStyle/>
          <a:p>
            <a:endParaRPr lang="zh-CN" altLang="en-US"/>
          </a:p>
        </p:txBody>
      </p:sp>
      <p:sp>
        <p:nvSpPr>
          <p:cNvPr id="220" name="Text 217"/>
          <p:cNvSpPr/>
          <p:nvPr/>
        </p:nvSpPr>
        <p:spPr>
          <a:xfrm>
            <a:off x="318" y="670560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847090" y="5008880"/>
            <a:ext cx="3032760" cy="3032760"/>
          </a:xfrm>
          <a:prstGeom prst="ellipse">
            <a:avLst/>
          </a:prstGeom>
          <a:solidFill>
            <a:srgbClr val="1E46EB">
              <a:alpha val="16863"/>
            </a:srgbClr>
          </a:solidFill>
          <a:ln/>
        </p:spPr>
        <p:txBody>
          <a:bodyPr/>
          <a:lstStyle/>
          <a:p>
            <a:endParaRPr lang="zh-CN" altLang="en-US">
              <a:latin typeface="宋体" panose="02010600030101010101" pitchFamily="2" charset="-122"/>
              <a:ea typeface="宋体" panose="02010600030101010101" pitchFamily="2" charset="-122"/>
            </a:endParaRPr>
          </a:p>
        </p:txBody>
      </p:sp>
      <p:sp>
        <p:nvSpPr>
          <p:cNvPr id="3" name="Text 1"/>
          <p:cNvSpPr/>
          <p:nvPr/>
        </p:nvSpPr>
        <p:spPr>
          <a:xfrm>
            <a:off x="-847090" y="5008880"/>
            <a:ext cx="3032760" cy="303276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4" name="Shape 2"/>
          <p:cNvSpPr/>
          <p:nvPr/>
        </p:nvSpPr>
        <p:spPr>
          <a:xfrm>
            <a:off x="9249410" y="-1319530"/>
            <a:ext cx="4099560" cy="4191000"/>
          </a:xfrm>
          <a:prstGeom prst="ellipse">
            <a:avLst/>
          </a:prstGeom>
          <a:solidFill>
            <a:srgbClr val="1CA97E">
              <a:alpha val="16863"/>
            </a:srgbClr>
          </a:solidFill>
          <a:ln/>
        </p:spPr>
        <p:txBody>
          <a:bodyPr/>
          <a:lstStyle/>
          <a:p>
            <a:endParaRPr lang="zh-CN" altLang="en-US"/>
          </a:p>
        </p:txBody>
      </p:sp>
      <p:sp>
        <p:nvSpPr>
          <p:cNvPr id="5" name="Text 3"/>
          <p:cNvSpPr/>
          <p:nvPr/>
        </p:nvSpPr>
        <p:spPr>
          <a:xfrm>
            <a:off x="9249410" y="-1319530"/>
            <a:ext cx="4099560" cy="41910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6" name="Text 4"/>
          <p:cNvSpPr/>
          <p:nvPr/>
        </p:nvSpPr>
        <p:spPr>
          <a:xfrm>
            <a:off x="595630" y="487045"/>
            <a:ext cx="11160125" cy="646331"/>
          </a:xfrm>
          <a:prstGeom prst="rect">
            <a:avLst/>
          </a:prstGeom>
          <a:noFill/>
          <a:ln/>
        </p:spPr>
        <p:txBody>
          <a:bodyPr wrap="square" lIns="91440" tIns="45720" rIns="91440" bIns="45720" rtlCol="0" anchor="t">
            <a:spAutoFit/>
          </a:bodyPr>
          <a:lstStyle/>
          <a:p>
            <a:pPr marL="0" indent="0" algn="l">
              <a:lnSpc>
                <a:spcPct val="100000"/>
              </a:lnSpc>
              <a:buNone/>
            </a:pPr>
            <a:r>
              <a:rPr lang="en-US" sz="3600" b="1" dirty="0">
                <a:solidFill>
                  <a:srgbClr val="1E46EB"/>
                </a:solidFill>
                <a:latin typeface="宋体" panose="02010600030101010101" pitchFamily="2" charset="-122"/>
                <a:ea typeface="宋体" panose="02010600030101010101" pitchFamily="2" charset="-122"/>
                <a:cs typeface="MiSans" pitchFamily="34" charset="-120"/>
              </a:rPr>
              <a:t>数据采集</a:t>
            </a:r>
            <a:endParaRPr lang="en-US" sz="1600" dirty="0">
              <a:latin typeface="宋体" panose="02010600030101010101" pitchFamily="2" charset="-122"/>
              <a:ea typeface="宋体" panose="02010600030101010101" pitchFamily="2" charset="-122"/>
            </a:endParaRPr>
          </a:p>
        </p:txBody>
      </p:sp>
      <p:sp>
        <p:nvSpPr>
          <p:cNvPr id="7" name="Shape 5"/>
          <p:cNvSpPr/>
          <p:nvPr/>
        </p:nvSpPr>
        <p:spPr>
          <a:xfrm>
            <a:off x="318" y="6584950"/>
            <a:ext cx="12191365" cy="152400"/>
          </a:xfrm>
          <a:prstGeom prst="rect">
            <a:avLst/>
          </a:prstGeom>
          <a:solidFill>
            <a:srgbClr val="1CA97E"/>
          </a:solidFill>
          <a:ln/>
        </p:spPr>
        <p:txBody>
          <a:bodyPr/>
          <a:lstStyle/>
          <a:p>
            <a:endParaRPr lang="zh-CN" altLang="en-US">
              <a:latin typeface="宋体" panose="02010600030101010101" pitchFamily="2" charset="-122"/>
              <a:ea typeface="宋体" panose="02010600030101010101" pitchFamily="2" charset="-122"/>
            </a:endParaRPr>
          </a:p>
        </p:txBody>
      </p:sp>
      <p:sp>
        <p:nvSpPr>
          <p:cNvPr id="8" name="Text 6"/>
          <p:cNvSpPr/>
          <p:nvPr/>
        </p:nvSpPr>
        <p:spPr>
          <a:xfrm>
            <a:off x="318" y="658495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9" name="Shape 7"/>
          <p:cNvSpPr/>
          <p:nvPr/>
        </p:nvSpPr>
        <p:spPr>
          <a:xfrm>
            <a:off x="318" y="6705600"/>
            <a:ext cx="12191365" cy="152400"/>
          </a:xfrm>
          <a:prstGeom prst="rect">
            <a:avLst/>
          </a:prstGeom>
          <a:solidFill>
            <a:srgbClr val="1E46EB"/>
          </a:solidFill>
          <a:ln/>
        </p:spPr>
        <p:txBody>
          <a:bodyPr/>
          <a:lstStyle/>
          <a:p>
            <a:endParaRPr lang="zh-CN" altLang="en-US"/>
          </a:p>
        </p:txBody>
      </p:sp>
      <p:sp>
        <p:nvSpPr>
          <p:cNvPr id="10" name="Text 8"/>
          <p:cNvSpPr/>
          <p:nvPr/>
        </p:nvSpPr>
        <p:spPr>
          <a:xfrm>
            <a:off x="318" y="670560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1" name="Shape 9"/>
          <p:cNvSpPr/>
          <p:nvPr/>
        </p:nvSpPr>
        <p:spPr>
          <a:xfrm>
            <a:off x="0" y="465455"/>
            <a:ext cx="437515" cy="647700"/>
          </a:xfrm>
          <a:prstGeom prst="rect">
            <a:avLst/>
          </a:prstGeom>
          <a:solidFill>
            <a:srgbClr val="1E46EB"/>
          </a:solidFill>
          <a:ln/>
        </p:spPr>
        <p:txBody>
          <a:bodyPr/>
          <a:lstStyle/>
          <a:p>
            <a:endParaRPr lang="zh-CN" altLang="en-US"/>
          </a:p>
        </p:txBody>
      </p:sp>
      <p:sp>
        <p:nvSpPr>
          <p:cNvPr id="12" name="Text 10"/>
          <p:cNvSpPr/>
          <p:nvPr/>
        </p:nvSpPr>
        <p:spPr>
          <a:xfrm>
            <a:off x="0" y="465455"/>
            <a:ext cx="437515" cy="6477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3" name="Shape 11"/>
          <p:cNvSpPr/>
          <p:nvPr/>
        </p:nvSpPr>
        <p:spPr>
          <a:xfrm>
            <a:off x="488315" y="465455"/>
            <a:ext cx="76200" cy="647700"/>
          </a:xfrm>
          <a:prstGeom prst="rect">
            <a:avLst/>
          </a:prstGeom>
          <a:solidFill>
            <a:srgbClr val="1E46EB"/>
          </a:solidFill>
          <a:ln/>
        </p:spPr>
        <p:txBody>
          <a:bodyPr/>
          <a:lstStyle/>
          <a:p>
            <a:endParaRPr lang="zh-CN" altLang="en-US"/>
          </a:p>
        </p:txBody>
      </p:sp>
      <p:sp>
        <p:nvSpPr>
          <p:cNvPr id="14" name="Text 12"/>
          <p:cNvSpPr/>
          <p:nvPr/>
        </p:nvSpPr>
        <p:spPr>
          <a:xfrm>
            <a:off x="488315" y="465455"/>
            <a:ext cx="76200" cy="6477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6" name="Shape 13"/>
          <p:cNvSpPr/>
          <p:nvPr/>
        </p:nvSpPr>
        <p:spPr>
          <a:xfrm>
            <a:off x="2234020" y="2731024"/>
            <a:ext cx="7438936" cy="3433032"/>
          </a:xfrm>
          <a:prstGeom prst="roundRect">
            <a:avLst>
              <a:gd name="adj" fmla="val 5520"/>
            </a:avLst>
          </a:prstGeom>
          <a:solidFill>
            <a:srgbClr val="1CA97E"/>
          </a:solidFill>
          <a:ln/>
        </p:spPr>
        <p:txBody>
          <a:bodyPr/>
          <a:lstStyle/>
          <a:p>
            <a:endParaRPr lang="zh-CN" altLang="en-US">
              <a:latin typeface="宋体" panose="02010600030101010101" pitchFamily="2" charset="-122"/>
              <a:ea typeface="宋体" panose="02010600030101010101" pitchFamily="2" charset="-122"/>
            </a:endParaRPr>
          </a:p>
        </p:txBody>
      </p:sp>
      <p:sp>
        <p:nvSpPr>
          <p:cNvPr id="17" name="Text 14"/>
          <p:cNvSpPr/>
          <p:nvPr/>
        </p:nvSpPr>
        <p:spPr>
          <a:xfrm>
            <a:off x="2327275" y="3751927"/>
            <a:ext cx="6898005" cy="2216785"/>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8" name="Shape 15"/>
          <p:cNvSpPr/>
          <p:nvPr/>
        </p:nvSpPr>
        <p:spPr>
          <a:xfrm rot="16200000">
            <a:off x="3799840" y="-1221444"/>
            <a:ext cx="36195" cy="5939790"/>
          </a:xfrm>
          <a:prstGeom prst="rect">
            <a:avLst/>
          </a:prstGeom>
          <a:gradFill flip="none" rotWithShape="1">
            <a:gsLst>
              <a:gs pos="0">
                <a:srgbClr val="9EBDF6">
                  <a:alpha val="0"/>
                </a:srgbClr>
              </a:gs>
              <a:gs pos="100000">
                <a:srgbClr val="1E46EB"/>
              </a:gs>
            </a:gsLst>
            <a:lin ang="16200000" scaled="1"/>
          </a:gradFill>
          <a:ln/>
        </p:spPr>
        <p:txBody>
          <a:bodyPr/>
          <a:lstStyle/>
          <a:p>
            <a:endParaRPr lang="zh-CN" altLang="en-US">
              <a:latin typeface="宋体" panose="02010600030101010101" pitchFamily="2" charset="-122"/>
              <a:ea typeface="宋体" panose="02010600030101010101" pitchFamily="2" charset="-122"/>
            </a:endParaRPr>
          </a:p>
        </p:txBody>
      </p:sp>
      <p:sp>
        <p:nvSpPr>
          <p:cNvPr id="19" name="Text 16"/>
          <p:cNvSpPr/>
          <p:nvPr/>
        </p:nvSpPr>
        <p:spPr>
          <a:xfrm rot="16200000">
            <a:off x="3799840" y="-734060"/>
            <a:ext cx="36195" cy="593979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20" name="Text 17"/>
          <p:cNvSpPr/>
          <p:nvPr/>
        </p:nvSpPr>
        <p:spPr>
          <a:xfrm>
            <a:off x="767080" y="1257041"/>
            <a:ext cx="10554970" cy="523220"/>
          </a:xfrm>
          <a:prstGeom prst="rect">
            <a:avLst/>
          </a:prstGeom>
          <a:noFill/>
          <a:ln/>
        </p:spPr>
        <p:txBody>
          <a:bodyPr wrap="square" lIns="91440" tIns="45720" rIns="91440" bIns="45720" rtlCol="0" anchor="t">
            <a:spAutoFit/>
          </a:bodyPr>
          <a:lstStyle/>
          <a:p>
            <a:pPr marL="0" indent="0" algn="just">
              <a:lnSpc>
                <a:spcPct val="100000"/>
              </a:lnSpc>
              <a:buNone/>
            </a:pPr>
            <a:r>
              <a:rPr lang="en-US" sz="2800" b="1" dirty="0">
                <a:solidFill>
                  <a:srgbClr val="000000"/>
                </a:solidFill>
                <a:latin typeface="宋体" panose="02010600030101010101" pitchFamily="2" charset="-122"/>
                <a:ea typeface="宋体" panose="02010600030101010101" pitchFamily="2" charset="-122"/>
                <a:cs typeface="MiSans" pitchFamily="34" charset="-120"/>
              </a:rPr>
              <a:t>数据集选择</a:t>
            </a:r>
            <a:endParaRPr lang="en-US" sz="1600" dirty="0">
              <a:latin typeface="宋体" panose="02010600030101010101" pitchFamily="2" charset="-122"/>
              <a:ea typeface="宋体" panose="02010600030101010101" pitchFamily="2" charset="-122"/>
            </a:endParaRPr>
          </a:p>
        </p:txBody>
      </p:sp>
      <p:sp>
        <p:nvSpPr>
          <p:cNvPr id="21" name="Text 18"/>
          <p:cNvSpPr/>
          <p:nvPr/>
        </p:nvSpPr>
        <p:spPr>
          <a:xfrm>
            <a:off x="819150" y="1855449"/>
            <a:ext cx="10554335" cy="761427"/>
          </a:xfrm>
          <a:prstGeom prst="rect">
            <a:avLst/>
          </a:prstGeom>
          <a:noFill/>
          <a:ln/>
        </p:spPr>
        <p:txBody>
          <a:bodyPr wrap="square" lIns="91440" tIns="45720" rIns="91440" bIns="45720" rtlCol="0" anchor="t">
            <a:spAutoFit/>
          </a:bodyPr>
          <a:lstStyle/>
          <a:p>
            <a:pPr marL="0" indent="0" algn="just">
              <a:lnSpc>
                <a:spcPct val="130000"/>
              </a:lnSpc>
              <a:buNone/>
            </a:pPr>
            <a:r>
              <a:rPr lang="en-US" sz="1800" dirty="0">
                <a:solidFill>
                  <a:srgbClr val="000000"/>
                </a:solidFill>
                <a:latin typeface="宋体" panose="02010600030101010101" pitchFamily="2" charset="-122"/>
                <a:ea typeface="宋体" panose="02010600030101010101" pitchFamily="2" charset="-122"/>
                <a:cs typeface="MiSans" pitchFamily="34" charset="-120"/>
              </a:rPr>
              <a:t>综合考虑后选择CASMEII数据集作为研究数据源，其数据质量高、样本分布均衡、标注信息详尽，适用于静态帧特征提取及时序情绪建模。</a:t>
            </a:r>
            <a:endParaRPr lang="en-US" sz="1600" dirty="0">
              <a:latin typeface="宋体" panose="02010600030101010101" pitchFamily="2" charset="-122"/>
              <a:ea typeface="宋体" panose="02010600030101010101" pitchFamily="2" charset="-122"/>
            </a:endParaRPr>
          </a:p>
        </p:txBody>
      </p:sp>
      <p:sp>
        <p:nvSpPr>
          <p:cNvPr id="22" name="Text 19"/>
          <p:cNvSpPr/>
          <p:nvPr/>
        </p:nvSpPr>
        <p:spPr>
          <a:xfrm>
            <a:off x="2591683" y="2805836"/>
            <a:ext cx="6375600" cy="400110"/>
          </a:xfrm>
          <a:prstGeom prst="rect">
            <a:avLst/>
          </a:prstGeom>
          <a:noFill/>
          <a:ln/>
        </p:spPr>
        <p:txBody>
          <a:bodyPr wrap="square" lIns="91440" tIns="45720" rIns="91440" bIns="45720" rtlCol="0" anchor="t">
            <a:spAutoFit/>
          </a:bodyPr>
          <a:lstStyle/>
          <a:p>
            <a:pPr marL="0" indent="0" algn="just">
              <a:lnSpc>
                <a:spcPct val="100000"/>
              </a:lnSpc>
              <a:buNone/>
            </a:pPr>
            <a:r>
              <a:rPr lang="en-US" sz="2000" b="1" dirty="0">
                <a:solidFill>
                  <a:srgbClr val="FFFFFF"/>
                </a:solidFill>
                <a:latin typeface="宋体" panose="02010600030101010101" pitchFamily="2" charset="-122"/>
                <a:ea typeface="宋体" panose="02010600030101010101" pitchFamily="2" charset="-122"/>
                <a:cs typeface="MiSans" pitchFamily="34" charset="-120"/>
              </a:rPr>
              <a:t>数据预处理</a:t>
            </a:r>
            <a:endParaRPr lang="en-US" sz="1600" dirty="0">
              <a:latin typeface="宋体" panose="02010600030101010101" pitchFamily="2" charset="-122"/>
              <a:ea typeface="宋体" panose="02010600030101010101" pitchFamily="2" charset="-122"/>
            </a:endParaRPr>
          </a:p>
        </p:txBody>
      </p:sp>
      <p:sp>
        <p:nvSpPr>
          <p:cNvPr id="23" name="Text 20"/>
          <p:cNvSpPr/>
          <p:nvPr/>
        </p:nvSpPr>
        <p:spPr>
          <a:xfrm>
            <a:off x="2555974" y="3184539"/>
            <a:ext cx="6795028" cy="2626745"/>
          </a:xfrm>
          <a:prstGeom prst="rect">
            <a:avLst/>
          </a:prstGeom>
          <a:noFill/>
          <a:ln/>
        </p:spPr>
        <p:txBody>
          <a:bodyPr wrap="square" lIns="91440" tIns="45720" rIns="91440" bIns="45720" rtlCol="0" anchor="t">
            <a:spAutoFit/>
          </a:bodyPr>
          <a:lstStyle/>
          <a:p>
            <a:pPr marL="0" indent="0" algn="just">
              <a:lnSpc>
                <a:spcPct val="130000"/>
              </a:lnSpc>
              <a:buNone/>
            </a:pPr>
            <a:r>
              <a:rPr lang="en-US" sz="1600" dirty="0">
                <a:solidFill>
                  <a:srgbClr val="FFFFFF"/>
                </a:solidFill>
                <a:latin typeface="宋体" panose="02010600030101010101" pitchFamily="2" charset="-122"/>
                <a:ea typeface="宋体" panose="02010600030101010101" pitchFamily="2" charset="-122"/>
                <a:cs typeface="MiSans" pitchFamily="34" charset="-120"/>
              </a:rPr>
              <a:t>关键帧提取：在帧率25的视频中，微表情完成约20帧，选取第1、11、20帧作为起始帧、峰值帧、结束帧。</a:t>
            </a:r>
            <a:endParaRPr lang="en-US" sz="1600" dirty="0">
              <a:latin typeface="宋体" panose="02010600030101010101" pitchFamily="2" charset="-122"/>
              <a:ea typeface="宋体" panose="02010600030101010101" pitchFamily="2" charset="-122"/>
            </a:endParaRPr>
          </a:p>
          <a:p>
            <a:pPr marL="0" indent="0" algn="just">
              <a:lnSpc>
                <a:spcPct val="130000"/>
              </a:lnSpc>
              <a:buNone/>
            </a:pPr>
            <a:r>
              <a:rPr lang="en-US" sz="1600" dirty="0">
                <a:solidFill>
                  <a:srgbClr val="FFFFFF"/>
                </a:solidFill>
                <a:latin typeface="宋体" panose="02010600030101010101" pitchFamily="2" charset="-122"/>
                <a:ea typeface="宋体" panose="02010600030101010101" pitchFamily="2" charset="-122"/>
                <a:cs typeface="MiSans" pitchFamily="34" charset="-120"/>
              </a:rPr>
              <a:t>人脸检测与裁切：使用RetinaFace算法检测人脸区域并裁切缩放。</a:t>
            </a:r>
            <a:endParaRPr lang="en-US" sz="1600" dirty="0">
              <a:latin typeface="宋体" panose="02010600030101010101" pitchFamily="2" charset="-122"/>
              <a:ea typeface="宋体" panose="02010600030101010101" pitchFamily="2" charset="-122"/>
            </a:endParaRPr>
          </a:p>
          <a:p>
            <a:pPr marL="0" indent="0" algn="just">
              <a:lnSpc>
                <a:spcPct val="130000"/>
              </a:lnSpc>
              <a:buNone/>
            </a:pPr>
            <a:r>
              <a:rPr lang="en-US" sz="1600" dirty="0">
                <a:solidFill>
                  <a:srgbClr val="FFFFFF"/>
                </a:solidFill>
                <a:latin typeface="宋体" panose="02010600030101010101" pitchFamily="2" charset="-122"/>
                <a:ea typeface="宋体" panose="02010600030101010101" pitchFamily="2" charset="-122"/>
                <a:cs typeface="MiSans" pitchFamily="34" charset="-120"/>
              </a:rPr>
              <a:t>光流计算：使用TV-L1方法计算光流场，形成动态时间流输入。</a:t>
            </a:r>
            <a:endParaRPr lang="en-US" sz="1600" dirty="0">
              <a:latin typeface="宋体" panose="02010600030101010101" pitchFamily="2" charset="-122"/>
              <a:ea typeface="宋体" panose="02010600030101010101" pitchFamily="2" charset="-122"/>
            </a:endParaRPr>
          </a:p>
          <a:p>
            <a:pPr marL="0" indent="0" algn="just">
              <a:lnSpc>
                <a:spcPct val="130000"/>
              </a:lnSpc>
              <a:buNone/>
            </a:pPr>
            <a:r>
              <a:rPr lang="en-US" sz="1600" dirty="0">
                <a:solidFill>
                  <a:srgbClr val="FFFFFF"/>
                </a:solidFill>
                <a:latin typeface="宋体" panose="02010600030101010101" pitchFamily="2" charset="-122"/>
                <a:ea typeface="宋体" panose="02010600030101010101" pitchFamily="2" charset="-122"/>
                <a:cs typeface="MiSans" pitchFamily="34" charset="-120"/>
              </a:rPr>
              <a:t>局部空间流输入准备：将峰值帧和起始帧划分为4×4网格，拼接形成局部空间流输入。</a:t>
            </a:r>
            <a:endParaRPr lang="en-US" sz="1600" dirty="0">
              <a:latin typeface="宋体" panose="02010600030101010101" pitchFamily="2" charset="-122"/>
              <a:ea typeface="宋体" panose="02010600030101010101" pitchFamily="2" charset="-122"/>
            </a:endParaRPr>
          </a:p>
          <a:p>
            <a:pPr marL="0" indent="0" algn="just">
              <a:lnSpc>
                <a:spcPct val="130000"/>
              </a:lnSpc>
              <a:buNone/>
            </a:pPr>
            <a:r>
              <a:rPr lang="en-US" sz="1600" dirty="0">
                <a:solidFill>
                  <a:srgbClr val="FFFFFF"/>
                </a:solidFill>
                <a:latin typeface="宋体" panose="02010600030101010101" pitchFamily="2" charset="-122"/>
                <a:ea typeface="宋体" panose="02010600030101010101" pitchFamily="2" charset="-122"/>
                <a:cs typeface="MiSans" pitchFamily="34" charset="-120"/>
              </a:rPr>
              <a:t>网络输入整合：整合静态空间流、动态时间流、局部空间流输入，形成完整网络输入。</a:t>
            </a:r>
            <a:endParaRPr lang="en-US" sz="1600" dirty="0">
              <a:latin typeface="宋体" panose="02010600030101010101" pitchFamily="2" charset="-122"/>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0">
            <a:extLst>
              <a:ext uri="{FF2B5EF4-FFF2-40B4-BE49-F238E27FC236}">
                <a16:creationId xmlns:a16="http://schemas.microsoft.com/office/drawing/2014/main" id="{43B46257-C9C2-B431-824A-42B548ABCDB7}"/>
              </a:ext>
            </a:extLst>
          </p:cNvPr>
          <p:cNvSpPr/>
          <p:nvPr/>
        </p:nvSpPr>
        <p:spPr>
          <a:xfrm>
            <a:off x="-847090" y="5008880"/>
            <a:ext cx="3032760" cy="3032760"/>
          </a:xfrm>
          <a:prstGeom prst="ellipse">
            <a:avLst/>
          </a:prstGeom>
          <a:solidFill>
            <a:srgbClr val="1E46EB">
              <a:alpha val="16863"/>
            </a:srgbClr>
          </a:solidFill>
          <a:ln/>
        </p:spPr>
        <p:txBody>
          <a:bodyPr/>
          <a:lstStyle/>
          <a:p>
            <a:endParaRPr lang="zh-CN" altLang="en-US">
              <a:latin typeface="宋体" panose="02010600030101010101" pitchFamily="2" charset="-122"/>
              <a:ea typeface="宋体" panose="02010600030101010101" pitchFamily="2" charset="-122"/>
            </a:endParaRPr>
          </a:p>
        </p:txBody>
      </p:sp>
      <p:sp>
        <p:nvSpPr>
          <p:cNvPr id="18" name="Text 1">
            <a:extLst>
              <a:ext uri="{FF2B5EF4-FFF2-40B4-BE49-F238E27FC236}">
                <a16:creationId xmlns:a16="http://schemas.microsoft.com/office/drawing/2014/main" id="{19D36F06-4546-E25F-2DFB-5EA25AA1853A}"/>
              </a:ext>
            </a:extLst>
          </p:cNvPr>
          <p:cNvSpPr/>
          <p:nvPr/>
        </p:nvSpPr>
        <p:spPr>
          <a:xfrm>
            <a:off x="-847090" y="5008880"/>
            <a:ext cx="3032760" cy="303276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9" name="Shape 2">
            <a:extLst>
              <a:ext uri="{FF2B5EF4-FFF2-40B4-BE49-F238E27FC236}">
                <a16:creationId xmlns:a16="http://schemas.microsoft.com/office/drawing/2014/main" id="{86E3EFF3-9370-8357-A540-1A9CDC395687}"/>
              </a:ext>
            </a:extLst>
          </p:cNvPr>
          <p:cNvSpPr/>
          <p:nvPr/>
        </p:nvSpPr>
        <p:spPr>
          <a:xfrm>
            <a:off x="9249410" y="-1319530"/>
            <a:ext cx="4099560" cy="4191000"/>
          </a:xfrm>
          <a:prstGeom prst="ellipse">
            <a:avLst/>
          </a:prstGeom>
          <a:solidFill>
            <a:srgbClr val="1CA97E">
              <a:alpha val="16863"/>
            </a:srgbClr>
          </a:solidFill>
          <a:ln/>
        </p:spPr>
        <p:txBody>
          <a:bodyPr/>
          <a:lstStyle/>
          <a:p>
            <a:endParaRPr lang="zh-CN" altLang="en-US">
              <a:latin typeface="宋体" panose="02010600030101010101" pitchFamily="2" charset="-122"/>
              <a:ea typeface="宋体" panose="02010600030101010101" pitchFamily="2" charset="-122"/>
            </a:endParaRPr>
          </a:p>
        </p:txBody>
      </p:sp>
      <p:sp>
        <p:nvSpPr>
          <p:cNvPr id="20" name="Text 3">
            <a:extLst>
              <a:ext uri="{FF2B5EF4-FFF2-40B4-BE49-F238E27FC236}">
                <a16:creationId xmlns:a16="http://schemas.microsoft.com/office/drawing/2014/main" id="{ED62530B-A22A-9371-2F3D-623679A0DA6B}"/>
              </a:ext>
            </a:extLst>
          </p:cNvPr>
          <p:cNvSpPr/>
          <p:nvPr/>
        </p:nvSpPr>
        <p:spPr>
          <a:xfrm>
            <a:off x="9249410" y="-1319530"/>
            <a:ext cx="4099560" cy="41910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22" name="Shape 5">
            <a:extLst>
              <a:ext uri="{FF2B5EF4-FFF2-40B4-BE49-F238E27FC236}">
                <a16:creationId xmlns:a16="http://schemas.microsoft.com/office/drawing/2014/main" id="{FB4AE8B3-B782-2621-AD70-0C0224DA5CA0}"/>
              </a:ext>
            </a:extLst>
          </p:cNvPr>
          <p:cNvSpPr/>
          <p:nvPr/>
        </p:nvSpPr>
        <p:spPr>
          <a:xfrm>
            <a:off x="318" y="6584950"/>
            <a:ext cx="12191365" cy="152400"/>
          </a:xfrm>
          <a:prstGeom prst="rect">
            <a:avLst/>
          </a:prstGeom>
          <a:solidFill>
            <a:srgbClr val="1CA97E"/>
          </a:solidFill>
          <a:ln/>
        </p:spPr>
        <p:txBody>
          <a:bodyPr/>
          <a:lstStyle/>
          <a:p>
            <a:endParaRPr lang="zh-CN" altLang="en-US"/>
          </a:p>
        </p:txBody>
      </p:sp>
      <p:sp>
        <p:nvSpPr>
          <p:cNvPr id="23" name="Text 6">
            <a:extLst>
              <a:ext uri="{FF2B5EF4-FFF2-40B4-BE49-F238E27FC236}">
                <a16:creationId xmlns:a16="http://schemas.microsoft.com/office/drawing/2014/main" id="{4C5D9C00-C99F-A85D-D15C-C18DA9294011}"/>
              </a:ext>
            </a:extLst>
          </p:cNvPr>
          <p:cNvSpPr/>
          <p:nvPr/>
        </p:nvSpPr>
        <p:spPr>
          <a:xfrm>
            <a:off x="318" y="658495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24" name="Shape 7">
            <a:extLst>
              <a:ext uri="{FF2B5EF4-FFF2-40B4-BE49-F238E27FC236}">
                <a16:creationId xmlns:a16="http://schemas.microsoft.com/office/drawing/2014/main" id="{C8E02193-5BB2-12F3-D8EE-C7B2245B1EE8}"/>
              </a:ext>
            </a:extLst>
          </p:cNvPr>
          <p:cNvSpPr/>
          <p:nvPr/>
        </p:nvSpPr>
        <p:spPr>
          <a:xfrm>
            <a:off x="318" y="6705600"/>
            <a:ext cx="12191365" cy="152400"/>
          </a:xfrm>
          <a:prstGeom prst="rect">
            <a:avLst/>
          </a:prstGeom>
          <a:solidFill>
            <a:srgbClr val="1E46EB"/>
          </a:solidFill>
          <a:ln/>
        </p:spPr>
        <p:txBody>
          <a:bodyPr/>
          <a:lstStyle/>
          <a:p>
            <a:endParaRPr lang="zh-CN" altLang="en-US"/>
          </a:p>
        </p:txBody>
      </p:sp>
      <p:sp>
        <p:nvSpPr>
          <p:cNvPr id="25" name="Text 8">
            <a:extLst>
              <a:ext uri="{FF2B5EF4-FFF2-40B4-BE49-F238E27FC236}">
                <a16:creationId xmlns:a16="http://schemas.microsoft.com/office/drawing/2014/main" id="{1B6F3565-095D-5061-803D-F874B3CCC3FD}"/>
              </a:ext>
            </a:extLst>
          </p:cNvPr>
          <p:cNvSpPr/>
          <p:nvPr/>
        </p:nvSpPr>
        <p:spPr>
          <a:xfrm>
            <a:off x="318" y="670560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50" name="Text 4">
            <a:extLst>
              <a:ext uri="{FF2B5EF4-FFF2-40B4-BE49-F238E27FC236}">
                <a16:creationId xmlns:a16="http://schemas.microsoft.com/office/drawing/2014/main" id="{E360969F-8033-D2AC-F213-8CB884CB937B}"/>
              </a:ext>
            </a:extLst>
          </p:cNvPr>
          <p:cNvSpPr/>
          <p:nvPr/>
        </p:nvSpPr>
        <p:spPr>
          <a:xfrm>
            <a:off x="615315" y="466824"/>
            <a:ext cx="2091373" cy="646331"/>
          </a:xfrm>
          <a:prstGeom prst="rect">
            <a:avLst/>
          </a:prstGeom>
          <a:noFill/>
          <a:ln/>
        </p:spPr>
        <p:txBody>
          <a:bodyPr wrap="square" lIns="91440" tIns="45720" rIns="91440" bIns="45720" rtlCol="0" anchor="t">
            <a:spAutoFit/>
          </a:bodyPr>
          <a:lstStyle/>
          <a:p>
            <a:pPr marL="0" indent="0" algn="l">
              <a:lnSpc>
                <a:spcPct val="100000"/>
              </a:lnSpc>
              <a:buNone/>
            </a:pPr>
            <a:r>
              <a:rPr lang="zh-CN" altLang="en-US" sz="3600" b="1" dirty="0">
                <a:solidFill>
                  <a:srgbClr val="1E46EB"/>
                </a:solidFill>
                <a:latin typeface="宋体" panose="02010600030101010101" pitchFamily="2" charset="-122"/>
                <a:ea typeface="宋体" panose="02010600030101010101" pitchFamily="2" charset="-122"/>
              </a:rPr>
              <a:t>算法选择</a:t>
            </a:r>
            <a:endParaRPr lang="en-US" sz="1600" dirty="0">
              <a:latin typeface="宋体" panose="02010600030101010101" pitchFamily="2" charset="-122"/>
              <a:ea typeface="宋体" panose="02010600030101010101" pitchFamily="2" charset="-122"/>
            </a:endParaRPr>
          </a:p>
        </p:txBody>
      </p:sp>
      <p:sp>
        <p:nvSpPr>
          <p:cNvPr id="51" name="Shape 9">
            <a:extLst>
              <a:ext uri="{FF2B5EF4-FFF2-40B4-BE49-F238E27FC236}">
                <a16:creationId xmlns:a16="http://schemas.microsoft.com/office/drawing/2014/main" id="{A8EC59C9-065A-AAF9-3F21-142F5F57770A}"/>
              </a:ext>
            </a:extLst>
          </p:cNvPr>
          <p:cNvSpPr/>
          <p:nvPr/>
        </p:nvSpPr>
        <p:spPr>
          <a:xfrm>
            <a:off x="0" y="465455"/>
            <a:ext cx="437515" cy="647700"/>
          </a:xfrm>
          <a:prstGeom prst="rect">
            <a:avLst/>
          </a:prstGeom>
          <a:solidFill>
            <a:srgbClr val="1E46EB"/>
          </a:solidFill>
          <a:ln/>
        </p:spPr>
        <p:txBody>
          <a:bodyPr/>
          <a:lstStyle/>
          <a:p>
            <a:endParaRPr lang="zh-CN" altLang="en-US">
              <a:latin typeface="宋体" panose="02010600030101010101" pitchFamily="2" charset="-122"/>
              <a:ea typeface="宋体" panose="02010600030101010101" pitchFamily="2" charset="-122"/>
            </a:endParaRPr>
          </a:p>
        </p:txBody>
      </p:sp>
      <p:sp>
        <p:nvSpPr>
          <p:cNvPr id="52" name="Text 10">
            <a:extLst>
              <a:ext uri="{FF2B5EF4-FFF2-40B4-BE49-F238E27FC236}">
                <a16:creationId xmlns:a16="http://schemas.microsoft.com/office/drawing/2014/main" id="{8A909DCC-184C-3FCF-89C0-93C55EA79076}"/>
              </a:ext>
            </a:extLst>
          </p:cNvPr>
          <p:cNvSpPr/>
          <p:nvPr/>
        </p:nvSpPr>
        <p:spPr>
          <a:xfrm>
            <a:off x="0" y="465455"/>
            <a:ext cx="437515" cy="6477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53" name="Shape 11">
            <a:extLst>
              <a:ext uri="{FF2B5EF4-FFF2-40B4-BE49-F238E27FC236}">
                <a16:creationId xmlns:a16="http://schemas.microsoft.com/office/drawing/2014/main" id="{E58BE08D-D357-2D0C-BFE3-9BFA04870E3B}"/>
              </a:ext>
            </a:extLst>
          </p:cNvPr>
          <p:cNvSpPr/>
          <p:nvPr/>
        </p:nvSpPr>
        <p:spPr>
          <a:xfrm>
            <a:off x="488315" y="465455"/>
            <a:ext cx="76200" cy="647700"/>
          </a:xfrm>
          <a:prstGeom prst="rect">
            <a:avLst/>
          </a:prstGeom>
          <a:solidFill>
            <a:srgbClr val="1E46EB"/>
          </a:solidFill>
          <a:ln/>
        </p:spPr>
        <p:txBody>
          <a:bodyPr/>
          <a:lstStyle/>
          <a:p>
            <a:endParaRPr lang="zh-CN" altLang="en-US"/>
          </a:p>
        </p:txBody>
      </p:sp>
      <p:sp>
        <p:nvSpPr>
          <p:cNvPr id="54" name="Text 12">
            <a:extLst>
              <a:ext uri="{FF2B5EF4-FFF2-40B4-BE49-F238E27FC236}">
                <a16:creationId xmlns:a16="http://schemas.microsoft.com/office/drawing/2014/main" id="{178A1807-50E5-F5DF-F062-669420DC4AF7}"/>
              </a:ext>
            </a:extLst>
          </p:cNvPr>
          <p:cNvSpPr/>
          <p:nvPr/>
        </p:nvSpPr>
        <p:spPr>
          <a:xfrm>
            <a:off x="488315" y="465455"/>
            <a:ext cx="76200" cy="6477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0D4B9259-5872-8E5B-89FA-4023B00AAC65}"/>
              </a:ext>
            </a:extLst>
          </p:cNvPr>
          <p:cNvPicPr>
            <a:picLocks noChangeAspect="1"/>
          </p:cNvPicPr>
          <p:nvPr/>
        </p:nvPicPr>
        <p:blipFill>
          <a:blip r:embed="rId2"/>
          <a:stretch>
            <a:fillRect/>
          </a:stretch>
        </p:blipFill>
        <p:spPr>
          <a:xfrm>
            <a:off x="855662" y="1978977"/>
            <a:ext cx="6043197" cy="2847658"/>
          </a:xfrm>
          <a:prstGeom prst="rect">
            <a:avLst/>
          </a:prstGeom>
          <a:ln>
            <a:solidFill>
              <a:schemeClr val="tx1"/>
            </a:solidFill>
          </a:ln>
        </p:spPr>
      </p:pic>
      <p:sp>
        <p:nvSpPr>
          <p:cNvPr id="4" name="文本框 3">
            <a:extLst>
              <a:ext uri="{FF2B5EF4-FFF2-40B4-BE49-F238E27FC236}">
                <a16:creationId xmlns:a16="http://schemas.microsoft.com/office/drawing/2014/main" id="{C7A6CE80-9CF1-913D-EDD8-6274BDCFB6C3}"/>
              </a:ext>
            </a:extLst>
          </p:cNvPr>
          <p:cNvSpPr txBox="1"/>
          <p:nvPr/>
        </p:nvSpPr>
        <p:spPr>
          <a:xfrm>
            <a:off x="7218363" y="1755130"/>
            <a:ext cx="4385846" cy="3416320"/>
          </a:xfrm>
          <a:prstGeom prst="rect">
            <a:avLst/>
          </a:prstGeom>
          <a:noFill/>
        </p:spPr>
        <p:txBody>
          <a:bodyPr wrap="square">
            <a:spAutoFit/>
          </a:bodyPr>
          <a:lstStyle/>
          <a:p>
            <a:pPr indent="266700"/>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该算法系统性地、创新性地解决了微表情识别的两大核心挑战。</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、特征层面： 通过运动放大（</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Mag</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增强输入信号强度，通过通道注意力（</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ECA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聚焦关键区域，通过零成本时序建模（</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TSM</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有效捕捉运动动态。</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、学习层面： 通过自知识蒸馏（</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SKD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结合多任务损失（</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FL, KL, L2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），最大化利用有限数据，提升模型各层的判别能力，有效防止过拟合，实现强大的小样本学习能力。该算法融合了多种技术增强特征表达与模型泛化能力，具有极强的微表情识别能力。</a:t>
            </a:r>
          </a:p>
        </p:txBody>
      </p:sp>
    </p:spTree>
    <p:extLst>
      <p:ext uri="{BB962C8B-B14F-4D97-AF65-F5344CB8AC3E}">
        <p14:creationId xmlns:p14="http://schemas.microsoft.com/office/powerpoint/2010/main" val="4255413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847090" y="5008880"/>
            <a:ext cx="3032760" cy="3032760"/>
          </a:xfrm>
          <a:prstGeom prst="ellipse">
            <a:avLst/>
          </a:prstGeom>
          <a:solidFill>
            <a:srgbClr val="1E46EB">
              <a:alpha val="16863"/>
            </a:srgbClr>
          </a:solidFill>
          <a:ln/>
        </p:spPr>
        <p:txBody>
          <a:bodyPr/>
          <a:lstStyle/>
          <a:p>
            <a:endParaRPr lang="zh-CN" altLang="en-US"/>
          </a:p>
        </p:txBody>
      </p:sp>
      <p:sp>
        <p:nvSpPr>
          <p:cNvPr id="3" name="Text 1"/>
          <p:cNvSpPr/>
          <p:nvPr/>
        </p:nvSpPr>
        <p:spPr>
          <a:xfrm>
            <a:off x="-847090" y="5008880"/>
            <a:ext cx="3032760" cy="303276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4" name="Shape 2"/>
          <p:cNvSpPr/>
          <p:nvPr/>
        </p:nvSpPr>
        <p:spPr>
          <a:xfrm>
            <a:off x="9249410" y="-1319530"/>
            <a:ext cx="4099560" cy="4191000"/>
          </a:xfrm>
          <a:prstGeom prst="ellipse">
            <a:avLst/>
          </a:prstGeom>
          <a:solidFill>
            <a:srgbClr val="1CA97E">
              <a:alpha val="16863"/>
            </a:srgbClr>
          </a:solidFill>
          <a:ln/>
        </p:spPr>
        <p:txBody>
          <a:bodyPr/>
          <a:lstStyle/>
          <a:p>
            <a:endParaRPr lang="zh-CN" altLang="en-US"/>
          </a:p>
        </p:txBody>
      </p:sp>
      <p:sp>
        <p:nvSpPr>
          <p:cNvPr id="5" name="Text 3"/>
          <p:cNvSpPr/>
          <p:nvPr/>
        </p:nvSpPr>
        <p:spPr>
          <a:xfrm>
            <a:off x="9249410" y="-1319530"/>
            <a:ext cx="4099560" cy="41910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pic>
        <p:nvPicPr>
          <p:cNvPr id="6" name="Image 0" descr="https://test-kimi-img.moonshot.cn/pub/slides/slides_tmpl/image/25-05-30-11:09:24-d0si2p475iks832jegeg.png"/>
          <p:cNvPicPr>
            <a:picLocks noChangeAspect="1"/>
          </p:cNvPicPr>
          <p:nvPr/>
        </p:nvPicPr>
        <p:blipFill>
          <a:blip r:embed="rId3"/>
          <a:srcRect l="13" r="13"/>
          <a:stretch/>
        </p:blipFill>
        <p:spPr>
          <a:xfrm>
            <a:off x="-635" y="0"/>
            <a:ext cx="12207240" cy="6832600"/>
          </a:xfrm>
          <a:prstGeom prst="rect">
            <a:avLst/>
          </a:prstGeom>
        </p:spPr>
      </p:pic>
      <p:sp>
        <p:nvSpPr>
          <p:cNvPr id="7" name="Shape 4"/>
          <p:cNvSpPr/>
          <p:nvPr/>
        </p:nvSpPr>
        <p:spPr>
          <a:xfrm>
            <a:off x="318" y="6584950"/>
            <a:ext cx="12191365" cy="152400"/>
          </a:xfrm>
          <a:prstGeom prst="rect">
            <a:avLst/>
          </a:prstGeom>
          <a:solidFill>
            <a:srgbClr val="1CA97E"/>
          </a:solidFill>
          <a:ln/>
        </p:spPr>
        <p:txBody>
          <a:bodyPr/>
          <a:lstStyle/>
          <a:p>
            <a:endParaRPr lang="zh-CN" altLang="en-US"/>
          </a:p>
        </p:txBody>
      </p:sp>
      <p:sp>
        <p:nvSpPr>
          <p:cNvPr id="8" name="Text 5"/>
          <p:cNvSpPr/>
          <p:nvPr/>
        </p:nvSpPr>
        <p:spPr>
          <a:xfrm>
            <a:off x="318" y="658495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9" name="Shape 6"/>
          <p:cNvSpPr/>
          <p:nvPr/>
        </p:nvSpPr>
        <p:spPr>
          <a:xfrm>
            <a:off x="318" y="6705600"/>
            <a:ext cx="12191365" cy="152400"/>
          </a:xfrm>
          <a:prstGeom prst="rect">
            <a:avLst/>
          </a:prstGeom>
          <a:solidFill>
            <a:srgbClr val="1E46EB"/>
          </a:solidFill>
          <a:ln/>
        </p:spPr>
        <p:txBody>
          <a:bodyPr/>
          <a:lstStyle/>
          <a:p>
            <a:endParaRPr lang="zh-CN" altLang="en-US"/>
          </a:p>
        </p:txBody>
      </p:sp>
      <p:sp>
        <p:nvSpPr>
          <p:cNvPr id="10" name="Text 7"/>
          <p:cNvSpPr/>
          <p:nvPr/>
        </p:nvSpPr>
        <p:spPr>
          <a:xfrm>
            <a:off x="318" y="670560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1" name="Text 8"/>
          <p:cNvSpPr/>
          <p:nvPr/>
        </p:nvSpPr>
        <p:spPr>
          <a:xfrm>
            <a:off x="3335655" y="3239909"/>
            <a:ext cx="5956796" cy="830997"/>
          </a:xfrm>
          <a:prstGeom prst="rect">
            <a:avLst/>
          </a:prstGeom>
          <a:noFill/>
          <a:ln/>
        </p:spPr>
        <p:txBody>
          <a:bodyPr wrap="square" lIns="91440" tIns="45720" rIns="91440" bIns="45720" rtlCol="0" anchor="t">
            <a:spAutoFit/>
          </a:bodyPr>
          <a:lstStyle/>
          <a:p>
            <a:pPr marL="0" indent="0" algn="ctr">
              <a:lnSpc>
                <a:spcPct val="100000"/>
              </a:lnSpc>
              <a:buNone/>
            </a:pPr>
            <a:r>
              <a:rPr lang="en-US" sz="4800" b="1" dirty="0">
                <a:solidFill>
                  <a:srgbClr val="1E46EB"/>
                </a:solidFill>
                <a:latin typeface="宋体" panose="02010600030101010101" pitchFamily="2" charset="-122"/>
                <a:ea typeface="宋体" panose="02010600030101010101" pitchFamily="2" charset="-122"/>
                <a:cs typeface="MiSans" pitchFamily="34" charset="-120"/>
              </a:rPr>
              <a:t>系统模块</a:t>
            </a:r>
            <a:endParaRPr lang="en-US" sz="1600" dirty="0">
              <a:latin typeface="宋体" panose="02010600030101010101" pitchFamily="2" charset="-122"/>
              <a:ea typeface="宋体" panose="02010600030101010101" pitchFamily="2" charset="-122"/>
            </a:endParaRPr>
          </a:p>
        </p:txBody>
      </p:sp>
      <p:sp>
        <p:nvSpPr>
          <p:cNvPr id="12" name="Text 9"/>
          <p:cNvSpPr/>
          <p:nvPr/>
        </p:nvSpPr>
        <p:spPr>
          <a:xfrm>
            <a:off x="3563724" y="1433195"/>
            <a:ext cx="5956796" cy="1569660"/>
          </a:xfrm>
          <a:prstGeom prst="rect">
            <a:avLst/>
          </a:prstGeom>
          <a:noFill/>
          <a:ln/>
        </p:spPr>
        <p:txBody>
          <a:bodyPr wrap="square" lIns="91440" tIns="45720" rIns="91440" bIns="45720" rtlCol="0" anchor="t">
            <a:spAutoFit/>
          </a:bodyPr>
          <a:lstStyle/>
          <a:p>
            <a:pPr marL="0" indent="0" algn="ctr">
              <a:lnSpc>
                <a:spcPct val="100000"/>
              </a:lnSpc>
              <a:buNone/>
            </a:pPr>
            <a:r>
              <a:rPr lang="en-US" sz="9600" b="1" dirty="0">
                <a:solidFill>
                  <a:srgbClr val="1E46EB"/>
                </a:solidFill>
                <a:latin typeface="宋体" panose="02010600030101010101" pitchFamily="2" charset="-122"/>
                <a:ea typeface="宋体" panose="02010600030101010101" pitchFamily="2" charset="-122"/>
                <a:cs typeface="MiSans" pitchFamily="34" charset="-120"/>
              </a:rPr>
              <a:t>04</a:t>
            </a:r>
            <a:endParaRPr lang="en-US" sz="1600" dirty="0">
              <a:latin typeface="宋体" panose="02010600030101010101" pitchFamily="2" charset="-122"/>
              <a:ea typeface="宋体" panose="02010600030101010101" pitchFamily="2" charset="-122"/>
            </a:endParaRPr>
          </a:p>
        </p:txBody>
      </p:sp>
      <p:sp>
        <p:nvSpPr>
          <p:cNvPr id="13" name="Shape 10"/>
          <p:cNvSpPr/>
          <p:nvPr/>
        </p:nvSpPr>
        <p:spPr>
          <a:xfrm rot="20340000">
            <a:off x="5207353" y="2025906"/>
            <a:ext cx="2808847" cy="684270"/>
          </a:xfrm>
          <a:prstGeom prst="ellipse">
            <a:avLst/>
          </a:prstGeom>
          <a:solidFill>
            <a:srgbClr val="000000">
              <a:alpha val="0"/>
            </a:srgbClr>
          </a:solidFill>
          <a:ln w="19050">
            <a:gradFill flip="none" rotWithShape="1">
              <a:gsLst>
                <a:gs pos="24000">
                  <a:srgbClr val="1E46EB">
                    <a:alpha val="0"/>
                  </a:srgbClr>
                </a:gs>
                <a:gs pos="100000">
                  <a:srgbClr val="1E46EB"/>
                </a:gs>
              </a:gsLst>
              <a:lin ang="5400000" scaled="1"/>
            </a:gradFill>
            <a:prstDash val="solid"/>
          </a:ln>
        </p:spPr>
        <p:txBody>
          <a:bodyPr/>
          <a:lstStyle/>
          <a:p>
            <a:endParaRPr lang="zh-CN" altLang="en-US"/>
          </a:p>
        </p:txBody>
      </p:sp>
      <p:sp>
        <p:nvSpPr>
          <p:cNvPr id="14" name="Text 11"/>
          <p:cNvSpPr/>
          <p:nvPr/>
        </p:nvSpPr>
        <p:spPr>
          <a:xfrm rot="20340000">
            <a:off x="5207353" y="2025906"/>
            <a:ext cx="2808847" cy="68427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5" name="Shape 12"/>
          <p:cNvSpPr/>
          <p:nvPr/>
        </p:nvSpPr>
        <p:spPr>
          <a:xfrm>
            <a:off x="6044755" y="2859562"/>
            <a:ext cx="180054" cy="180071"/>
          </a:xfrm>
          <a:prstGeom prst="ellipse">
            <a:avLst/>
          </a:prstGeom>
          <a:solidFill>
            <a:srgbClr val="1E46EB"/>
          </a:solidFill>
          <a:ln/>
        </p:spPr>
        <p:txBody>
          <a:bodyPr/>
          <a:lstStyle/>
          <a:p>
            <a:endParaRPr lang="zh-CN" altLang="en-US"/>
          </a:p>
        </p:txBody>
      </p:sp>
      <p:sp>
        <p:nvSpPr>
          <p:cNvPr id="16" name="Text 13"/>
          <p:cNvSpPr/>
          <p:nvPr/>
        </p:nvSpPr>
        <p:spPr>
          <a:xfrm>
            <a:off x="6044755" y="2859562"/>
            <a:ext cx="180054" cy="180071"/>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7" name="Shape 14"/>
          <p:cNvSpPr/>
          <p:nvPr/>
        </p:nvSpPr>
        <p:spPr>
          <a:xfrm>
            <a:off x="7878727" y="2074041"/>
            <a:ext cx="90027" cy="90036"/>
          </a:xfrm>
          <a:prstGeom prst="ellipse">
            <a:avLst/>
          </a:prstGeom>
          <a:solidFill>
            <a:srgbClr val="1E46EB"/>
          </a:solidFill>
          <a:ln/>
        </p:spPr>
        <p:txBody>
          <a:bodyPr/>
          <a:lstStyle/>
          <a:p>
            <a:endParaRPr lang="zh-CN" altLang="en-US"/>
          </a:p>
        </p:txBody>
      </p:sp>
      <p:sp>
        <p:nvSpPr>
          <p:cNvPr id="18" name="Text 15"/>
          <p:cNvSpPr/>
          <p:nvPr/>
        </p:nvSpPr>
        <p:spPr>
          <a:xfrm>
            <a:off x="7878727" y="2074041"/>
            <a:ext cx="90027" cy="90036"/>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17" name="矩形: 圆角 16">
            <a:extLst>
              <a:ext uri="{FF2B5EF4-FFF2-40B4-BE49-F238E27FC236}">
                <a16:creationId xmlns:a16="http://schemas.microsoft.com/office/drawing/2014/main" id="{07A06BAD-EDBC-72E7-24AE-EABFC1BEE54D}"/>
              </a:ext>
            </a:extLst>
          </p:cNvPr>
          <p:cNvSpPr/>
          <p:nvPr/>
        </p:nvSpPr>
        <p:spPr>
          <a:xfrm>
            <a:off x="3132574" y="1764189"/>
            <a:ext cx="3995976" cy="397430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Shape 0"/>
          <p:cNvSpPr/>
          <p:nvPr/>
        </p:nvSpPr>
        <p:spPr>
          <a:xfrm>
            <a:off x="-847090" y="5008880"/>
            <a:ext cx="3032760" cy="3032760"/>
          </a:xfrm>
          <a:prstGeom prst="ellipse">
            <a:avLst/>
          </a:prstGeom>
          <a:solidFill>
            <a:srgbClr val="1E46EB">
              <a:alpha val="16863"/>
            </a:srgbClr>
          </a:solidFill>
          <a:ln/>
        </p:spPr>
        <p:txBody>
          <a:bodyPr/>
          <a:lstStyle/>
          <a:p>
            <a:endParaRPr lang="zh-CN" altLang="en-US"/>
          </a:p>
        </p:txBody>
      </p:sp>
      <p:sp>
        <p:nvSpPr>
          <p:cNvPr id="3" name="Text 1"/>
          <p:cNvSpPr/>
          <p:nvPr/>
        </p:nvSpPr>
        <p:spPr>
          <a:xfrm>
            <a:off x="-847090" y="5008880"/>
            <a:ext cx="3032760" cy="303276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4" name="Shape 2"/>
          <p:cNvSpPr/>
          <p:nvPr/>
        </p:nvSpPr>
        <p:spPr>
          <a:xfrm>
            <a:off x="9249410" y="-1319530"/>
            <a:ext cx="4099560" cy="4191000"/>
          </a:xfrm>
          <a:prstGeom prst="ellipse">
            <a:avLst/>
          </a:prstGeom>
          <a:solidFill>
            <a:srgbClr val="1CA97E">
              <a:alpha val="16863"/>
            </a:srgbClr>
          </a:solidFill>
          <a:ln/>
        </p:spPr>
        <p:txBody>
          <a:bodyPr/>
          <a:lstStyle/>
          <a:p>
            <a:endParaRPr lang="zh-CN" altLang="en-US">
              <a:latin typeface="宋体" panose="02010600030101010101" pitchFamily="2" charset="-122"/>
              <a:ea typeface="宋体" panose="02010600030101010101" pitchFamily="2" charset="-122"/>
            </a:endParaRPr>
          </a:p>
        </p:txBody>
      </p:sp>
      <p:sp>
        <p:nvSpPr>
          <p:cNvPr id="19" name="矩形: 圆角 18">
            <a:extLst>
              <a:ext uri="{FF2B5EF4-FFF2-40B4-BE49-F238E27FC236}">
                <a16:creationId xmlns:a16="http://schemas.microsoft.com/office/drawing/2014/main" id="{7F562906-0EC3-69E1-3C51-B043F4EBB764}"/>
              </a:ext>
            </a:extLst>
          </p:cNvPr>
          <p:cNvSpPr/>
          <p:nvPr/>
        </p:nvSpPr>
        <p:spPr>
          <a:xfrm>
            <a:off x="7382232" y="1753367"/>
            <a:ext cx="3995976" cy="397430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 3"/>
          <p:cNvSpPr/>
          <p:nvPr/>
        </p:nvSpPr>
        <p:spPr>
          <a:xfrm>
            <a:off x="9249410" y="-1319530"/>
            <a:ext cx="4099560" cy="41910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6" name="Text 4"/>
          <p:cNvSpPr/>
          <p:nvPr/>
        </p:nvSpPr>
        <p:spPr>
          <a:xfrm>
            <a:off x="595630" y="487045"/>
            <a:ext cx="11160125" cy="646331"/>
          </a:xfrm>
          <a:prstGeom prst="rect">
            <a:avLst/>
          </a:prstGeom>
          <a:noFill/>
          <a:ln/>
        </p:spPr>
        <p:txBody>
          <a:bodyPr wrap="square" lIns="91440" tIns="45720" rIns="91440" bIns="45720" rtlCol="0" anchor="t">
            <a:spAutoFit/>
          </a:bodyPr>
          <a:lstStyle/>
          <a:p>
            <a:pPr marL="0" indent="0" algn="l">
              <a:lnSpc>
                <a:spcPct val="100000"/>
              </a:lnSpc>
              <a:buNone/>
            </a:pPr>
            <a:r>
              <a:rPr lang="en-US" sz="3600" b="1" dirty="0">
                <a:solidFill>
                  <a:srgbClr val="1E46EB"/>
                </a:solidFill>
                <a:latin typeface="宋体" panose="02010600030101010101" pitchFamily="2" charset="-122"/>
                <a:ea typeface="宋体" panose="02010600030101010101" pitchFamily="2" charset="-122"/>
                <a:cs typeface="MiSans" pitchFamily="34" charset="-120"/>
              </a:rPr>
              <a:t>系统设计</a:t>
            </a:r>
            <a:endParaRPr lang="en-US" sz="1600" dirty="0">
              <a:latin typeface="宋体" panose="02010600030101010101" pitchFamily="2" charset="-122"/>
              <a:ea typeface="宋体" panose="02010600030101010101" pitchFamily="2" charset="-122"/>
            </a:endParaRPr>
          </a:p>
        </p:txBody>
      </p:sp>
      <p:sp>
        <p:nvSpPr>
          <p:cNvPr id="7" name="Shape 5"/>
          <p:cNvSpPr/>
          <p:nvPr/>
        </p:nvSpPr>
        <p:spPr>
          <a:xfrm>
            <a:off x="0" y="465455"/>
            <a:ext cx="437515" cy="647700"/>
          </a:xfrm>
          <a:prstGeom prst="rect">
            <a:avLst/>
          </a:prstGeom>
          <a:solidFill>
            <a:srgbClr val="1E46EB"/>
          </a:solidFill>
          <a:ln/>
        </p:spPr>
        <p:txBody>
          <a:bodyPr/>
          <a:lstStyle/>
          <a:p>
            <a:endParaRPr lang="zh-CN" altLang="en-US"/>
          </a:p>
        </p:txBody>
      </p:sp>
      <p:sp>
        <p:nvSpPr>
          <p:cNvPr id="8" name="Text 6"/>
          <p:cNvSpPr/>
          <p:nvPr/>
        </p:nvSpPr>
        <p:spPr>
          <a:xfrm>
            <a:off x="0" y="465455"/>
            <a:ext cx="437515" cy="6477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9" name="Shape 7"/>
          <p:cNvSpPr/>
          <p:nvPr/>
        </p:nvSpPr>
        <p:spPr>
          <a:xfrm>
            <a:off x="488315" y="465455"/>
            <a:ext cx="76200" cy="647700"/>
          </a:xfrm>
          <a:prstGeom prst="rect">
            <a:avLst/>
          </a:prstGeom>
          <a:solidFill>
            <a:srgbClr val="1E46EB"/>
          </a:solidFill>
          <a:ln/>
        </p:spPr>
        <p:txBody>
          <a:bodyPr/>
          <a:lstStyle/>
          <a:p>
            <a:endParaRPr lang="zh-CN" altLang="en-US"/>
          </a:p>
        </p:txBody>
      </p:sp>
      <p:sp>
        <p:nvSpPr>
          <p:cNvPr id="10" name="Text 8"/>
          <p:cNvSpPr/>
          <p:nvPr/>
        </p:nvSpPr>
        <p:spPr>
          <a:xfrm>
            <a:off x="488315" y="465455"/>
            <a:ext cx="76200" cy="6477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1" name="Shape 9"/>
          <p:cNvSpPr/>
          <p:nvPr/>
        </p:nvSpPr>
        <p:spPr>
          <a:xfrm>
            <a:off x="318" y="6584950"/>
            <a:ext cx="12191365" cy="152400"/>
          </a:xfrm>
          <a:prstGeom prst="rect">
            <a:avLst/>
          </a:prstGeom>
          <a:solidFill>
            <a:srgbClr val="1CA97E"/>
          </a:solidFill>
          <a:ln/>
        </p:spPr>
        <p:txBody>
          <a:bodyPr/>
          <a:lstStyle/>
          <a:p>
            <a:endParaRPr lang="zh-CN" altLang="en-US"/>
          </a:p>
        </p:txBody>
      </p:sp>
      <p:sp>
        <p:nvSpPr>
          <p:cNvPr id="12" name="Text 10"/>
          <p:cNvSpPr/>
          <p:nvPr/>
        </p:nvSpPr>
        <p:spPr>
          <a:xfrm>
            <a:off x="318" y="658495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3" name="Shape 11"/>
          <p:cNvSpPr/>
          <p:nvPr/>
        </p:nvSpPr>
        <p:spPr>
          <a:xfrm>
            <a:off x="318" y="6705600"/>
            <a:ext cx="12191365" cy="152400"/>
          </a:xfrm>
          <a:prstGeom prst="rect">
            <a:avLst/>
          </a:prstGeom>
          <a:solidFill>
            <a:srgbClr val="1E46EB"/>
          </a:solidFill>
          <a:ln/>
        </p:spPr>
        <p:txBody>
          <a:bodyPr/>
          <a:lstStyle/>
          <a:p>
            <a:endParaRPr lang="zh-CN" altLang="en-US"/>
          </a:p>
        </p:txBody>
      </p:sp>
      <p:sp>
        <p:nvSpPr>
          <p:cNvPr id="14" name="Text 12"/>
          <p:cNvSpPr/>
          <p:nvPr/>
        </p:nvSpPr>
        <p:spPr>
          <a:xfrm>
            <a:off x="318" y="670560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5" name="矩形: 圆角 14">
            <a:extLst>
              <a:ext uri="{FF2B5EF4-FFF2-40B4-BE49-F238E27FC236}">
                <a16:creationId xmlns:a16="http://schemas.microsoft.com/office/drawing/2014/main" id="{F40F7C60-E98C-4089-4B4B-746A76FBDDC7}"/>
              </a:ext>
            </a:extLst>
          </p:cNvPr>
          <p:cNvSpPr/>
          <p:nvPr/>
        </p:nvSpPr>
        <p:spPr>
          <a:xfrm>
            <a:off x="874990" y="1764189"/>
            <a:ext cx="2145348" cy="397430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 16"/>
          <p:cNvSpPr/>
          <p:nvPr/>
        </p:nvSpPr>
        <p:spPr>
          <a:xfrm>
            <a:off x="850583" y="5604510"/>
            <a:ext cx="1447800" cy="139954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pic>
        <p:nvPicPr>
          <p:cNvPr id="20" name="图片 19" descr="图形用户界面, 网站&#10;&#10;AI 生成的内容可能不正确。">
            <a:extLst>
              <a:ext uri="{FF2B5EF4-FFF2-40B4-BE49-F238E27FC236}">
                <a16:creationId xmlns:a16="http://schemas.microsoft.com/office/drawing/2014/main" id="{E9E2B763-58F2-BCBE-EC6F-F65AF890361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5374" y="2809235"/>
            <a:ext cx="1357630" cy="2251075"/>
          </a:xfrm>
          <a:prstGeom prst="rect">
            <a:avLst/>
          </a:prstGeom>
          <a:noFill/>
          <a:ln>
            <a:noFill/>
          </a:ln>
        </p:spPr>
      </p:pic>
      <p:sp>
        <p:nvSpPr>
          <p:cNvPr id="21" name="文本框 20">
            <a:extLst>
              <a:ext uri="{FF2B5EF4-FFF2-40B4-BE49-F238E27FC236}">
                <a16:creationId xmlns:a16="http://schemas.microsoft.com/office/drawing/2014/main" id="{0EF3E6F0-6B66-2FB8-DA6A-FF209C1F80D4}"/>
              </a:ext>
            </a:extLst>
          </p:cNvPr>
          <p:cNvSpPr txBox="1"/>
          <p:nvPr/>
        </p:nvSpPr>
        <p:spPr>
          <a:xfrm>
            <a:off x="1069102" y="2186226"/>
            <a:ext cx="1762919" cy="523220"/>
          </a:xfrm>
          <a:prstGeom prst="rect">
            <a:avLst/>
          </a:prstGeom>
          <a:noFill/>
        </p:spPr>
        <p:txBody>
          <a:bodyPr wrap="square" rtlCol="0">
            <a:spAutoFit/>
          </a:bodyPr>
          <a:lstStyle>
            <a:defPPr>
              <a:defRPr lang="zh-CN"/>
            </a:defPPr>
            <a:lvl1pPr algn="ctr">
              <a:defRPr sz="1400"/>
            </a:lvl1pPr>
          </a:lstStyle>
          <a:p>
            <a:r>
              <a:rPr lang="zh-CN" altLang="en-US" b="1" dirty="0">
                <a:latin typeface="宋体" panose="02010600030101010101" pitchFamily="2" charset="-122"/>
                <a:ea typeface="宋体" panose="02010600030101010101" pitchFamily="2" charset="-122"/>
              </a:rPr>
              <a:t>①</a:t>
            </a:r>
            <a:r>
              <a:rPr lang="zh-CN" altLang="zh-CN" dirty="0">
                <a:latin typeface="宋体" panose="02010600030101010101" pitchFamily="2" charset="-122"/>
                <a:ea typeface="宋体" panose="02010600030101010101" pitchFamily="2" charset="-122"/>
              </a:rPr>
              <a:t>关键帧提取</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②</a:t>
            </a:r>
            <a:r>
              <a:rPr lang="zh-CN" altLang="zh-CN" dirty="0">
                <a:latin typeface="宋体" panose="02010600030101010101" pitchFamily="2" charset="-122"/>
                <a:ea typeface="宋体" panose="02010600030101010101" pitchFamily="2" charset="-122"/>
              </a:rPr>
              <a:t>人脸检测与裁切</a:t>
            </a:r>
            <a:endParaRPr lang="zh-CN" altLang="en-US" dirty="0">
              <a:latin typeface="宋体" panose="02010600030101010101" pitchFamily="2" charset="-122"/>
              <a:ea typeface="宋体" panose="02010600030101010101" pitchFamily="2" charset="-122"/>
            </a:endParaRPr>
          </a:p>
        </p:txBody>
      </p:sp>
      <p:pic>
        <p:nvPicPr>
          <p:cNvPr id="22" name="图片 21" descr="日程表&#10;&#10;AI 生成的内容可能不正确。">
            <a:extLst>
              <a:ext uri="{FF2B5EF4-FFF2-40B4-BE49-F238E27FC236}">
                <a16:creationId xmlns:a16="http://schemas.microsoft.com/office/drawing/2014/main" id="{92233B05-503C-353D-6DE5-60EE9EC9AAE9}"/>
              </a:ext>
            </a:extLst>
          </p:cNvPr>
          <p:cNvPicPr>
            <a:picLocks noChangeAspect="1"/>
          </p:cNvPicPr>
          <p:nvPr/>
        </p:nvPicPr>
        <p:blipFill>
          <a:blip r:embed="rId4" cstate="print">
            <a:extLst>
              <a:ext uri="{28A0092B-C50C-407E-A947-70E740481C1C}">
                <a14:useLocalDpi xmlns:a14="http://schemas.microsoft.com/office/drawing/2010/main" val="0"/>
              </a:ext>
            </a:extLst>
          </a:blip>
          <a:srcRect r="4609"/>
          <a:stretch>
            <a:fillRect/>
          </a:stretch>
        </p:blipFill>
        <p:spPr bwMode="auto">
          <a:xfrm>
            <a:off x="3325535" y="3036883"/>
            <a:ext cx="3627715" cy="1849755"/>
          </a:xfrm>
          <a:prstGeom prst="rect">
            <a:avLst/>
          </a:prstGeom>
          <a:noFill/>
          <a:ln>
            <a:noFill/>
          </a:ln>
        </p:spPr>
      </p:pic>
      <p:sp>
        <p:nvSpPr>
          <p:cNvPr id="23" name="文本框 22">
            <a:extLst>
              <a:ext uri="{FF2B5EF4-FFF2-40B4-BE49-F238E27FC236}">
                <a16:creationId xmlns:a16="http://schemas.microsoft.com/office/drawing/2014/main" id="{178317CD-1B1F-4304-76BF-1E618774BDD4}"/>
              </a:ext>
            </a:extLst>
          </p:cNvPr>
          <p:cNvSpPr txBox="1"/>
          <p:nvPr/>
        </p:nvSpPr>
        <p:spPr>
          <a:xfrm>
            <a:off x="4513144" y="2252181"/>
            <a:ext cx="1356678" cy="307777"/>
          </a:xfrm>
          <a:prstGeom prst="rect">
            <a:avLst/>
          </a:prstGeom>
          <a:noFill/>
        </p:spPr>
        <p:txBody>
          <a:bodyPr wrap="square" rtlCol="0">
            <a:spAutoFit/>
          </a:bodyPr>
          <a:lstStyle/>
          <a:p>
            <a:r>
              <a:rPr lang="zh-CN" altLang="en-US" sz="1400" dirty="0">
                <a:latin typeface="宋体" panose="02010600030101010101" pitchFamily="2" charset="-122"/>
                <a:ea typeface="宋体" panose="02010600030101010101" pitchFamily="2" charset="-122"/>
              </a:rPr>
              <a:t>③</a:t>
            </a:r>
            <a:r>
              <a:rPr lang="zh-CN" altLang="zh-CN" sz="1400" dirty="0">
                <a:latin typeface="宋体" panose="02010600030101010101" pitchFamily="2" charset="-122"/>
                <a:ea typeface="宋体" panose="02010600030101010101" pitchFamily="2" charset="-122"/>
              </a:rPr>
              <a:t>光流计算</a:t>
            </a:r>
            <a:endParaRPr lang="zh-CN" altLang="en-US" sz="1400" dirty="0">
              <a:latin typeface="宋体" panose="02010600030101010101" pitchFamily="2" charset="-122"/>
              <a:ea typeface="宋体" panose="02010600030101010101" pitchFamily="2" charset="-122"/>
            </a:endParaRPr>
          </a:p>
        </p:txBody>
      </p:sp>
      <p:sp>
        <p:nvSpPr>
          <p:cNvPr id="24" name="文本框 23">
            <a:extLst>
              <a:ext uri="{FF2B5EF4-FFF2-40B4-BE49-F238E27FC236}">
                <a16:creationId xmlns:a16="http://schemas.microsoft.com/office/drawing/2014/main" id="{89CD813A-5870-FCBF-1BD2-1E173A93C33C}"/>
              </a:ext>
            </a:extLst>
          </p:cNvPr>
          <p:cNvSpPr txBox="1"/>
          <p:nvPr/>
        </p:nvSpPr>
        <p:spPr>
          <a:xfrm>
            <a:off x="8436928" y="2137253"/>
            <a:ext cx="2042160" cy="523220"/>
          </a:xfrm>
          <a:prstGeom prst="rect">
            <a:avLst/>
          </a:prstGeom>
          <a:noFill/>
        </p:spPr>
        <p:txBody>
          <a:bodyPr wrap="square" rtlCol="0">
            <a:spAutoFit/>
          </a:bodyPr>
          <a:lstStyle/>
          <a:p>
            <a:pPr algn="ctr"/>
            <a:r>
              <a:rPr lang="zh-CN" altLang="en-US" sz="1400" dirty="0">
                <a:latin typeface="宋体" panose="02010600030101010101" pitchFamily="2" charset="-122"/>
                <a:ea typeface="宋体" panose="02010600030101010101" pitchFamily="2" charset="-122"/>
              </a:rPr>
              <a:t>④</a:t>
            </a:r>
            <a:r>
              <a:rPr lang="zh-CN" altLang="zh-CN" sz="1400" dirty="0">
                <a:latin typeface="宋体" panose="02010600030101010101" pitchFamily="2" charset="-122"/>
                <a:ea typeface="宋体" panose="02010600030101010101" pitchFamily="2" charset="-122"/>
              </a:rPr>
              <a:t>局部空间流输入准备</a:t>
            </a:r>
            <a:endParaRPr lang="en-US" altLang="zh-CN" sz="1400" dirty="0">
              <a:latin typeface="宋体" panose="02010600030101010101" pitchFamily="2" charset="-122"/>
              <a:ea typeface="宋体" panose="02010600030101010101" pitchFamily="2" charset="-122"/>
            </a:endParaRPr>
          </a:p>
          <a:p>
            <a:pPr algn="ctr"/>
            <a:r>
              <a:rPr lang="zh-CN" altLang="en-US" sz="1400" dirty="0">
                <a:latin typeface="宋体" panose="02010600030101010101" pitchFamily="2" charset="-122"/>
                <a:ea typeface="宋体" panose="02010600030101010101" pitchFamily="2" charset="-122"/>
              </a:rPr>
              <a:t>⑤</a:t>
            </a:r>
            <a:r>
              <a:rPr lang="zh-CN" altLang="zh-CN" sz="1400" dirty="0">
                <a:latin typeface="宋体" panose="02010600030101010101" pitchFamily="2" charset="-122"/>
                <a:ea typeface="宋体" panose="02010600030101010101" pitchFamily="2" charset="-122"/>
              </a:rPr>
              <a:t>网络输入整合</a:t>
            </a:r>
            <a:endParaRPr lang="zh-CN" altLang="en-US" sz="1400" dirty="0">
              <a:latin typeface="宋体" panose="02010600030101010101" pitchFamily="2" charset="-122"/>
              <a:ea typeface="宋体" panose="02010600030101010101" pitchFamily="2" charset="-122"/>
            </a:endParaRPr>
          </a:p>
        </p:txBody>
      </p:sp>
      <p:pic>
        <p:nvPicPr>
          <p:cNvPr id="25" name="图片 24" descr="图形用户界面, 应用程序&#10;&#10;AI 生成的内容可能不正确。">
            <a:extLst>
              <a:ext uri="{FF2B5EF4-FFF2-40B4-BE49-F238E27FC236}">
                <a16:creationId xmlns:a16="http://schemas.microsoft.com/office/drawing/2014/main" id="{082483A0-1788-31C0-E7C9-34702D83242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61250" y="2871470"/>
            <a:ext cx="3837940" cy="2390140"/>
          </a:xfrm>
          <a:prstGeom prst="rect">
            <a:avLst/>
          </a:prstGeom>
          <a:noFill/>
          <a:ln>
            <a:noFill/>
          </a:ln>
        </p:spPr>
      </p:pic>
      <p:sp>
        <p:nvSpPr>
          <p:cNvPr id="26" name="文本框 25">
            <a:extLst>
              <a:ext uri="{FF2B5EF4-FFF2-40B4-BE49-F238E27FC236}">
                <a16:creationId xmlns:a16="http://schemas.microsoft.com/office/drawing/2014/main" id="{3506F0BF-544D-0C61-66CF-1EE4CF4152A5}"/>
              </a:ext>
            </a:extLst>
          </p:cNvPr>
          <p:cNvSpPr txBox="1"/>
          <p:nvPr/>
        </p:nvSpPr>
        <p:spPr>
          <a:xfrm>
            <a:off x="595630" y="1256635"/>
            <a:ext cx="2145348" cy="461665"/>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数据预处理：</a:t>
            </a:r>
            <a:endParaRPr lang="en-US" altLang="zh-CN" sz="2400" b="1" dirty="0">
              <a:latin typeface="宋体" panose="02010600030101010101" pitchFamily="2" charset="-122"/>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847090" y="5008880"/>
            <a:ext cx="3032760" cy="3032760"/>
          </a:xfrm>
          <a:prstGeom prst="ellipse">
            <a:avLst/>
          </a:prstGeom>
          <a:solidFill>
            <a:srgbClr val="1E46EB">
              <a:alpha val="16863"/>
            </a:srgbClr>
          </a:solidFill>
          <a:ln/>
        </p:spPr>
        <p:txBody>
          <a:bodyPr/>
          <a:lstStyle/>
          <a:p>
            <a:endParaRPr lang="zh-CN" altLang="en-US">
              <a:latin typeface="宋体" panose="02010600030101010101" pitchFamily="2" charset="-122"/>
              <a:ea typeface="宋体" panose="02010600030101010101" pitchFamily="2" charset="-122"/>
            </a:endParaRPr>
          </a:p>
        </p:txBody>
      </p:sp>
      <p:sp>
        <p:nvSpPr>
          <p:cNvPr id="3" name="Text 1"/>
          <p:cNvSpPr/>
          <p:nvPr/>
        </p:nvSpPr>
        <p:spPr>
          <a:xfrm>
            <a:off x="-847090" y="5008880"/>
            <a:ext cx="3032760" cy="303276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4" name="Shape 2"/>
          <p:cNvSpPr/>
          <p:nvPr/>
        </p:nvSpPr>
        <p:spPr>
          <a:xfrm>
            <a:off x="9249410" y="-1319530"/>
            <a:ext cx="4099560" cy="4191000"/>
          </a:xfrm>
          <a:prstGeom prst="ellipse">
            <a:avLst/>
          </a:prstGeom>
          <a:solidFill>
            <a:srgbClr val="1CA97E">
              <a:alpha val="16863"/>
            </a:srgbClr>
          </a:solidFill>
          <a:ln/>
        </p:spPr>
        <p:txBody>
          <a:bodyPr/>
          <a:lstStyle/>
          <a:p>
            <a:endParaRPr lang="zh-CN" altLang="en-US"/>
          </a:p>
        </p:txBody>
      </p:sp>
      <p:sp>
        <p:nvSpPr>
          <p:cNvPr id="5" name="Text 3"/>
          <p:cNvSpPr/>
          <p:nvPr/>
        </p:nvSpPr>
        <p:spPr>
          <a:xfrm>
            <a:off x="9249410" y="-1319530"/>
            <a:ext cx="4099560" cy="41910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8" name="Shape 6"/>
          <p:cNvSpPr/>
          <p:nvPr/>
        </p:nvSpPr>
        <p:spPr>
          <a:xfrm>
            <a:off x="318" y="6584950"/>
            <a:ext cx="12191365" cy="152400"/>
          </a:xfrm>
          <a:prstGeom prst="rect">
            <a:avLst/>
          </a:prstGeom>
          <a:solidFill>
            <a:srgbClr val="1CA97E"/>
          </a:solidFill>
          <a:ln/>
        </p:spPr>
        <p:txBody>
          <a:bodyPr/>
          <a:lstStyle/>
          <a:p>
            <a:endParaRPr lang="zh-CN" altLang="en-US"/>
          </a:p>
        </p:txBody>
      </p:sp>
      <p:sp>
        <p:nvSpPr>
          <p:cNvPr id="9" name="Text 7"/>
          <p:cNvSpPr/>
          <p:nvPr/>
        </p:nvSpPr>
        <p:spPr>
          <a:xfrm>
            <a:off x="318" y="658495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0" name="Shape 8"/>
          <p:cNvSpPr/>
          <p:nvPr/>
        </p:nvSpPr>
        <p:spPr>
          <a:xfrm>
            <a:off x="318" y="6705600"/>
            <a:ext cx="12191365" cy="152400"/>
          </a:xfrm>
          <a:prstGeom prst="rect">
            <a:avLst/>
          </a:prstGeom>
          <a:solidFill>
            <a:srgbClr val="1E46EB"/>
          </a:solidFill>
          <a:ln/>
        </p:spPr>
        <p:txBody>
          <a:bodyPr/>
          <a:lstStyle/>
          <a:p>
            <a:endParaRPr lang="zh-CN" altLang="en-US"/>
          </a:p>
        </p:txBody>
      </p:sp>
      <p:sp>
        <p:nvSpPr>
          <p:cNvPr id="11" name="Text 9"/>
          <p:cNvSpPr/>
          <p:nvPr/>
        </p:nvSpPr>
        <p:spPr>
          <a:xfrm>
            <a:off x="318" y="670560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3" name="Text 11"/>
          <p:cNvSpPr/>
          <p:nvPr/>
        </p:nvSpPr>
        <p:spPr>
          <a:xfrm>
            <a:off x="205998" y="5200433"/>
            <a:ext cx="6159468" cy="1255846"/>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22" name="Text 18"/>
          <p:cNvSpPr/>
          <p:nvPr/>
        </p:nvSpPr>
        <p:spPr>
          <a:xfrm>
            <a:off x="0" y="465455"/>
            <a:ext cx="437515" cy="6477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6" name="矩形: 圆角 5">
            <a:extLst>
              <a:ext uri="{FF2B5EF4-FFF2-40B4-BE49-F238E27FC236}">
                <a16:creationId xmlns:a16="http://schemas.microsoft.com/office/drawing/2014/main" id="{C8043C14-A8DD-EF73-1C13-1EFB1A01D7CE}"/>
              </a:ext>
            </a:extLst>
          </p:cNvPr>
          <p:cNvSpPr/>
          <p:nvPr/>
        </p:nvSpPr>
        <p:spPr>
          <a:xfrm>
            <a:off x="1665236" y="4071620"/>
            <a:ext cx="9791324" cy="227495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 20"/>
          <p:cNvSpPr/>
          <p:nvPr/>
        </p:nvSpPr>
        <p:spPr>
          <a:xfrm>
            <a:off x="1130825" y="465455"/>
            <a:ext cx="76200" cy="6477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27" name="Text 22"/>
          <p:cNvSpPr/>
          <p:nvPr/>
        </p:nvSpPr>
        <p:spPr>
          <a:xfrm>
            <a:off x="6450330" y="1550035"/>
            <a:ext cx="5245735" cy="3834765"/>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29" name="Text 24"/>
          <p:cNvSpPr/>
          <p:nvPr/>
        </p:nvSpPr>
        <p:spPr>
          <a:xfrm>
            <a:off x="1830912" y="4071620"/>
            <a:ext cx="8419148" cy="2104872"/>
          </a:xfrm>
          <a:prstGeom prst="rect">
            <a:avLst/>
          </a:prstGeom>
          <a:noFill/>
          <a:ln/>
        </p:spPr>
        <p:txBody>
          <a:bodyPr wrap="square" lIns="91440" tIns="45720" rIns="91440" bIns="45720" rtlCol="0" anchor="t">
            <a:spAutoFit/>
          </a:bodyPr>
          <a:lstStyle/>
          <a:p>
            <a:pPr marL="0" indent="0" algn="just">
              <a:lnSpc>
                <a:spcPct val="150000"/>
              </a:lnSpc>
              <a:buNone/>
            </a:pPr>
            <a:r>
              <a:rPr lang="zh-CN" altLang="en-US" sz="1800" dirty="0">
                <a:solidFill>
                  <a:srgbClr val="000000"/>
                </a:solidFill>
                <a:latin typeface="宋体" panose="02010600030101010101" pitchFamily="2" charset="-122"/>
                <a:ea typeface="宋体" panose="02010600030101010101" pitchFamily="2" charset="-122"/>
                <a:cs typeface="MiSans" pitchFamily="34" charset="-120"/>
              </a:rPr>
              <a:t>①</a:t>
            </a:r>
            <a:r>
              <a:rPr lang="en-US" sz="1800" dirty="0" err="1">
                <a:solidFill>
                  <a:srgbClr val="000000"/>
                </a:solidFill>
                <a:latin typeface="宋体" panose="02010600030101010101" pitchFamily="2" charset="-122"/>
                <a:ea typeface="宋体" panose="02010600030101010101" pitchFamily="2" charset="-122"/>
                <a:cs typeface="MiSans" pitchFamily="34" charset="-120"/>
              </a:rPr>
              <a:t>运动放大模块：增强肌肉运动，简化运动放大模块，保留形状表示提取部分</a:t>
            </a:r>
            <a:r>
              <a:rPr lang="en-US" sz="1800" dirty="0">
                <a:solidFill>
                  <a:srgbClr val="000000"/>
                </a:solidFill>
                <a:latin typeface="宋体" panose="02010600030101010101" pitchFamily="2" charset="-122"/>
                <a:ea typeface="宋体" panose="02010600030101010101" pitchFamily="2" charset="-122"/>
                <a:cs typeface="MiSans" pitchFamily="34" charset="-120"/>
              </a:rPr>
              <a:t>。</a:t>
            </a:r>
            <a:endParaRPr lang="en-US" sz="1600" dirty="0">
              <a:latin typeface="宋体" panose="02010600030101010101" pitchFamily="2" charset="-122"/>
              <a:ea typeface="宋体" panose="02010600030101010101" pitchFamily="2" charset="-122"/>
            </a:endParaRPr>
          </a:p>
          <a:p>
            <a:pPr algn="just">
              <a:lnSpc>
                <a:spcPct val="150000"/>
              </a:lnSpc>
            </a:pPr>
            <a:r>
              <a:rPr lang="zh-CN" altLang="en-US" dirty="0">
                <a:solidFill>
                  <a:srgbClr val="000000"/>
                </a:solidFill>
                <a:latin typeface="宋体" panose="02010600030101010101" pitchFamily="2" charset="-122"/>
                <a:cs typeface="MiSans" pitchFamily="34" charset="-120"/>
              </a:rPr>
              <a:t>②</a:t>
            </a:r>
            <a:r>
              <a:rPr lang="en-US" sz="1800" dirty="0" err="1">
                <a:solidFill>
                  <a:srgbClr val="000000"/>
                </a:solidFill>
                <a:latin typeface="宋体" panose="02010600030101010101" pitchFamily="2" charset="-122"/>
                <a:ea typeface="宋体" panose="02010600030101010101" pitchFamily="2" charset="-122"/>
                <a:cs typeface="MiSans" pitchFamily="34" charset="-120"/>
              </a:rPr>
              <a:t>高效通道注意力模块：在L-stream中引入ECA模块，抑制冗余信息</a:t>
            </a:r>
            <a:r>
              <a:rPr lang="en-US" sz="1800" dirty="0">
                <a:solidFill>
                  <a:srgbClr val="000000"/>
                </a:solidFill>
                <a:latin typeface="宋体" panose="02010600030101010101" pitchFamily="2" charset="-122"/>
                <a:ea typeface="宋体" panose="02010600030101010101" pitchFamily="2" charset="-122"/>
                <a:cs typeface="MiSans" pitchFamily="34" charset="-120"/>
              </a:rPr>
              <a:t>。</a:t>
            </a:r>
            <a:endParaRPr lang="en-US" sz="1600" dirty="0">
              <a:latin typeface="宋体" panose="02010600030101010101" pitchFamily="2" charset="-122"/>
              <a:ea typeface="宋体" panose="02010600030101010101" pitchFamily="2" charset="-122"/>
            </a:endParaRPr>
          </a:p>
          <a:p>
            <a:pPr algn="just">
              <a:lnSpc>
                <a:spcPct val="150000"/>
              </a:lnSpc>
            </a:pPr>
            <a:r>
              <a:rPr lang="zh-CN" altLang="en-US" dirty="0">
                <a:solidFill>
                  <a:srgbClr val="000000"/>
                </a:solidFill>
                <a:latin typeface="宋体" panose="02010600030101010101" pitchFamily="2" charset="-122"/>
                <a:cs typeface="MiSans" pitchFamily="34" charset="-120"/>
              </a:rPr>
              <a:t>③</a:t>
            </a:r>
            <a:r>
              <a:rPr lang="en-US" sz="1800" dirty="0" err="1">
                <a:solidFill>
                  <a:srgbClr val="000000"/>
                </a:solidFill>
                <a:latin typeface="宋体" panose="02010600030101010101" pitchFamily="2" charset="-122"/>
                <a:ea typeface="宋体" panose="02010600030101010101" pitchFamily="2" charset="-122"/>
                <a:cs typeface="MiSans" pitchFamily="34" charset="-120"/>
              </a:rPr>
              <a:t>时间偏移模块：采用双向TSM提取时空信息，实现帧间信息混合</a:t>
            </a:r>
            <a:r>
              <a:rPr lang="en-US" sz="1800" dirty="0">
                <a:solidFill>
                  <a:srgbClr val="000000"/>
                </a:solidFill>
                <a:latin typeface="宋体" panose="02010600030101010101" pitchFamily="2" charset="-122"/>
                <a:ea typeface="宋体" panose="02010600030101010101" pitchFamily="2" charset="-122"/>
                <a:cs typeface="MiSans" pitchFamily="34" charset="-120"/>
              </a:rPr>
              <a:t>。</a:t>
            </a:r>
            <a:endParaRPr lang="en-US" sz="1600" dirty="0">
              <a:latin typeface="宋体" panose="02010600030101010101" pitchFamily="2" charset="-122"/>
              <a:ea typeface="宋体" panose="02010600030101010101" pitchFamily="2" charset="-122"/>
            </a:endParaRPr>
          </a:p>
          <a:p>
            <a:pPr algn="just">
              <a:lnSpc>
                <a:spcPct val="150000"/>
              </a:lnSpc>
            </a:pPr>
            <a:r>
              <a:rPr lang="zh-CN" altLang="en-US" dirty="0">
                <a:solidFill>
                  <a:srgbClr val="000000"/>
                </a:solidFill>
                <a:latin typeface="宋体" panose="02010600030101010101" pitchFamily="2" charset="-122"/>
                <a:cs typeface="MiSans" pitchFamily="34" charset="-120"/>
              </a:rPr>
              <a:t>④</a:t>
            </a:r>
            <a:r>
              <a:rPr lang="en-US" sz="1800" dirty="0" err="1">
                <a:solidFill>
                  <a:srgbClr val="000000"/>
                </a:solidFill>
                <a:latin typeface="宋体" panose="02010600030101010101" pitchFamily="2" charset="-122"/>
                <a:ea typeface="宋体" panose="02010600030101010101" pitchFamily="2" charset="-122"/>
                <a:cs typeface="MiSans" pitchFamily="34" charset="-120"/>
              </a:rPr>
              <a:t>特征融合与分类模块：融合三个流的特征，进行分类并转化为概率分布</a:t>
            </a:r>
            <a:r>
              <a:rPr lang="en-US" sz="1800" dirty="0">
                <a:solidFill>
                  <a:srgbClr val="000000"/>
                </a:solidFill>
                <a:latin typeface="宋体" panose="02010600030101010101" pitchFamily="2" charset="-122"/>
                <a:ea typeface="宋体" panose="02010600030101010101" pitchFamily="2" charset="-122"/>
                <a:cs typeface="MiSans" pitchFamily="34" charset="-120"/>
              </a:rPr>
              <a:t>。</a:t>
            </a:r>
            <a:endParaRPr lang="en-US" sz="1600" dirty="0">
              <a:latin typeface="宋体" panose="02010600030101010101" pitchFamily="2" charset="-122"/>
              <a:ea typeface="宋体" panose="02010600030101010101" pitchFamily="2" charset="-122"/>
            </a:endParaRPr>
          </a:p>
          <a:p>
            <a:pPr algn="just">
              <a:lnSpc>
                <a:spcPct val="150000"/>
              </a:lnSpc>
            </a:pPr>
            <a:r>
              <a:rPr lang="zh-CN" altLang="en-US" dirty="0">
                <a:solidFill>
                  <a:srgbClr val="000000"/>
                </a:solidFill>
                <a:latin typeface="宋体" panose="02010600030101010101" pitchFamily="2" charset="-122"/>
                <a:cs typeface="MiSans" pitchFamily="34" charset="-120"/>
              </a:rPr>
              <a:t>⑤</a:t>
            </a:r>
            <a:r>
              <a:rPr lang="en-US" sz="1800" dirty="0" err="1">
                <a:solidFill>
                  <a:srgbClr val="000000"/>
                </a:solidFill>
                <a:latin typeface="宋体" panose="02010600030101010101" pitchFamily="2" charset="-122"/>
                <a:ea typeface="宋体" panose="02010600030101010101" pitchFamily="2" charset="-122"/>
                <a:cs typeface="MiSans" pitchFamily="34" charset="-120"/>
              </a:rPr>
              <a:t>自知识蒸馏模块：采用SKD框架，提高网络性能</a:t>
            </a:r>
            <a:r>
              <a:rPr lang="en-US" sz="1800" dirty="0">
                <a:solidFill>
                  <a:srgbClr val="000000"/>
                </a:solidFill>
                <a:latin typeface="宋体" panose="02010600030101010101" pitchFamily="2" charset="-122"/>
                <a:ea typeface="宋体" panose="02010600030101010101" pitchFamily="2" charset="-122"/>
                <a:cs typeface="MiSans" pitchFamily="34" charset="-120"/>
              </a:rPr>
              <a:t>。</a:t>
            </a:r>
            <a:endParaRPr lang="en-US" sz="1600" dirty="0">
              <a:latin typeface="宋体" panose="02010600030101010101" pitchFamily="2" charset="-122"/>
              <a:ea typeface="宋体" panose="02010600030101010101" pitchFamily="2" charset="-122"/>
            </a:endParaRPr>
          </a:p>
        </p:txBody>
      </p:sp>
      <p:pic>
        <p:nvPicPr>
          <p:cNvPr id="30" name="图片 29" descr="图示&#10;&#10;AI 生成的内容可能不正确。">
            <a:extLst>
              <a:ext uri="{FF2B5EF4-FFF2-40B4-BE49-F238E27FC236}">
                <a16:creationId xmlns:a16="http://schemas.microsoft.com/office/drawing/2014/main" id="{8D6C7122-D838-064F-2413-BEF8DA492B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32553" y="219888"/>
            <a:ext cx="6634634" cy="3681646"/>
          </a:xfrm>
          <a:prstGeom prst="rect">
            <a:avLst/>
          </a:prstGeom>
          <a:noFill/>
          <a:ln>
            <a:noFill/>
          </a:ln>
        </p:spPr>
      </p:pic>
      <p:sp>
        <p:nvSpPr>
          <p:cNvPr id="7" name="Shape 9">
            <a:extLst>
              <a:ext uri="{FF2B5EF4-FFF2-40B4-BE49-F238E27FC236}">
                <a16:creationId xmlns:a16="http://schemas.microsoft.com/office/drawing/2014/main" id="{BDB0AECE-0E12-F3CD-4B02-D2E16DCF9A80}"/>
              </a:ext>
            </a:extLst>
          </p:cNvPr>
          <p:cNvSpPr/>
          <p:nvPr/>
        </p:nvSpPr>
        <p:spPr>
          <a:xfrm>
            <a:off x="0" y="465455"/>
            <a:ext cx="437515" cy="647700"/>
          </a:xfrm>
          <a:prstGeom prst="rect">
            <a:avLst/>
          </a:prstGeom>
          <a:solidFill>
            <a:srgbClr val="1E46EB"/>
          </a:solidFill>
          <a:ln/>
        </p:spPr>
        <p:txBody>
          <a:bodyPr/>
          <a:lstStyle/>
          <a:p>
            <a:endParaRPr lang="zh-CN" altLang="en-US"/>
          </a:p>
        </p:txBody>
      </p:sp>
      <p:sp>
        <p:nvSpPr>
          <p:cNvPr id="12" name="Text 10">
            <a:extLst>
              <a:ext uri="{FF2B5EF4-FFF2-40B4-BE49-F238E27FC236}">
                <a16:creationId xmlns:a16="http://schemas.microsoft.com/office/drawing/2014/main" id="{73605698-35E2-FCAC-7262-9D866A3923ED}"/>
              </a:ext>
            </a:extLst>
          </p:cNvPr>
          <p:cNvSpPr/>
          <p:nvPr/>
        </p:nvSpPr>
        <p:spPr>
          <a:xfrm>
            <a:off x="0" y="465455"/>
            <a:ext cx="437515" cy="6477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4" name="Shape 11">
            <a:extLst>
              <a:ext uri="{FF2B5EF4-FFF2-40B4-BE49-F238E27FC236}">
                <a16:creationId xmlns:a16="http://schemas.microsoft.com/office/drawing/2014/main" id="{AAB58C09-693C-3F3D-61B0-486C87E410B7}"/>
              </a:ext>
            </a:extLst>
          </p:cNvPr>
          <p:cNvSpPr/>
          <p:nvPr/>
        </p:nvSpPr>
        <p:spPr>
          <a:xfrm>
            <a:off x="488315" y="465455"/>
            <a:ext cx="76200" cy="647700"/>
          </a:xfrm>
          <a:prstGeom prst="rect">
            <a:avLst/>
          </a:prstGeom>
          <a:solidFill>
            <a:srgbClr val="1E46EB"/>
          </a:solidFill>
          <a:ln/>
        </p:spPr>
        <p:txBody>
          <a:bodyPr/>
          <a:lstStyle/>
          <a:p>
            <a:endParaRPr lang="zh-CN" altLang="en-US"/>
          </a:p>
        </p:txBody>
      </p:sp>
      <p:sp>
        <p:nvSpPr>
          <p:cNvPr id="15" name="Text 12">
            <a:extLst>
              <a:ext uri="{FF2B5EF4-FFF2-40B4-BE49-F238E27FC236}">
                <a16:creationId xmlns:a16="http://schemas.microsoft.com/office/drawing/2014/main" id="{DEBD5C72-CF05-7DDB-B506-8E25CF42BA7F}"/>
              </a:ext>
            </a:extLst>
          </p:cNvPr>
          <p:cNvSpPr/>
          <p:nvPr/>
        </p:nvSpPr>
        <p:spPr>
          <a:xfrm>
            <a:off x="488315" y="465455"/>
            <a:ext cx="76200" cy="6477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6" name="Text 6">
            <a:extLst>
              <a:ext uri="{FF2B5EF4-FFF2-40B4-BE49-F238E27FC236}">
                <a16:creationId xmlns:a16="http://schemas.microsoft.com/office/drawing/2014/main" id="{680AA803-98D3-36F2-B3A8-3C082D75D228}"/>
              </a:ext>
            </a:extLst>
          </p:cNvPr>
          <p:cNvSpPr/>
          <p:nvPr/>
        </p:nvSpPr>
        <p:spPr>
          <a:xfrm>
            <a:off x="595630" y="487045"/>
            <a:ext cx="11160125" cy="646331"/>
          </a:xfrm>
          <a:prstGeom prst="rect">
            <a:avLst/>
          </a:prstGeom>
          <a:noFill/>
          <a:ln/>
        </p:spPr>
        <p:txBody>
          <a:bodyPr wrap="square" lIns="91440" tIns="45720" rIns="91440" bIns="45720" rtlCol="0" anchor="t">
            <a:spAutoFit/>
          </a:bodyPr>
          <a:lstStyle/>
          <a:p>
            <a:pPr marL="0" indent="0" algn="l">
              <a:lnSpc>
                <a:spcPct val="100000"/>
              </a:lnSpc>
              <a:buNone/>
            </a:pPr>
            <a:r>
              <a:rPr lang="zh-CN" altLang="en-US" sz="3600" b="1" dirty="0">
                <a:solidFill>
                  <a:srgbClr val="1E46EB"/>
                </a:solidFill>
                <a:latin typeface="宋体" panose="02010600030101010101" pitchFamily="2" charset="-122"/>
                <a:ea typeface="宋体" panose="02010600030101010101" pitchFamily="2" charset="-122"/>
                <a:cs typeface="MiSans" pitchFamily="34" charset="-120"/>
              </a:rPr>
              <a:t>神经网络情绪预测</a:t>
            </a:r>
            <a:endParaRPr lang="en-US" sz="1600" dirty="0">
              <a:latin typeface="宋体" panose="02010600030101010101" pitchFamily="2" charset="-122"/>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847090" y="5008880"/>
            <a:ext cx="3032760" cy="3032760"/>
          </a:xfrm>
          <a:prstGeom prst="ellipse">
            <a:avLst/>
          </a:prstGeom>
          <a:solidFill>
            <a:srgbClr val="1E46EB">
              <a:alpha val="16863"/>
            </a:srgbClr>
          </a:solidFill>
          <a:ln/>
        </p:spPr>
        <p:txBody>
          <a:bodyPr/>
          <a:lstStyle/>
          <a:p>
            <a:endParaRPr lang="zh-CN" altLang="en-US"/>
          </a:p>
        </p:txBody>
      </p:sp>
      <p:sp>
        <p:nvSpPr>
          <p:cNvPr id="3" name="Text 1"/>
          <p:cNvSpPr/>
          <p:nvPr/>
        </p:nvSpPr>
        <p:spPr>
          <a:xfrm>
            <a:off x="-847090" y="5008880"/>
            <a:ext cx="3032760" cy="303276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4" name="Shape 2"/>
          <p:cNvSpPr/>
          <p:nvPr/>
        </p:nvSpPr>
        <p:spPr>
          <a:xfrm>
            <a:off x="9249410" y="-1319530"/>
            <a:ext cx="4099560" cy="4191000"/>
          </a:xfrm>
          <a:prstGeom prst="ellipse">
            <a:avLst/>
          </a:prstGeom>
          <a:solidFill>
            <a:srgbClr val="1CA97E">
              <a:alpha val="16863"/>
            </a:srgbClr>
          </a:solidFill>
          <a:ln/>
        </p:spPr>
        <p:txBody>
          <a:bodyPr/>
          <a:lstStyle/>
          <a:p>
            <a:endParaRPr lang="zh-CN" altLang="en-US"/>
          </a:p>
        </p:txBody>
      </p:sp>
      <p:sp>
        <p:nvSpPr>
          <p:cNvPr id="5" name="Text 3"/>
          <p:cNvSpPr/>
          <p:nvPr/>
        </p:nvSpPr>
        <p:spPr>
          <a:xfrm>
            <a:off x="9249410" y="-1319530"/>
            <a:ext cx="4099560" cy="41910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9" name="Text 6"/>
          <p:cNvSpPr/>
          <p:nvPr/>
        </p:nvSpPr>
        <p:spPr>
          <a:xfrm>
            <a:off x="595630" y="487045"/>
            <a:ext cx="11160125" cy="646331"/>
          </a:xfrm>
          <a:prstGeom prst="rect">
            <a:avLst/>
          </a:prstGeom>
          <a:noFill/>
          <a:ln/>
        </p:spPr>
        <p:txBody>
          <a:bodyPr wrap="square" lIns="91440" tIns="45720" rIns="91440" bIns="45720" rtlCol="0" anchor="t">
            <a:spAutoFit/>
          </a:bodyPr>
          <a:lstStyle/>
          <a:p>
            <a:pPr marL="0" indent="0" algn="l">
              <a:lnSpc>
                <a:spcPct val="100000"/>
              </a:lnSpc>
              <a:buNone/>
            </a:pPr>
            <a:r>
              <a:rPr lang="en-US" sz="3600" b="1" dirty="0">
                <a:solidFill>
                  <a:srgbClr val="1E46EB"/>
                </a:solidFill>
                <a:latin typeface="宋体" panose="02010600030101010101" pitchFamily="2" charset="-122"/>
                <a:ea typeface="宋体" panose="02010600030101010101" pitchFamily="2" charset="-122"/>
                <a:cs typeface="MiSans" pitchFamily="34" charset="-120"/>
              </a:rPr>
              <a:t>长时间预测结果可视化</a:t>
            </a:r>
            <a:endParaRPr lang="en-US" sz="1600" dirty="0">
              <a:latin typeface="宋体" panose="02010600030101010101" pitchFamily="2" charset="-122"/>
              <a:ea typeface="宋体" panose="02010600030101010101" pitchFamily="2" charset="-122"/>
            </a:endParaRPr>
          </a:p>
        </p:txBody>
      </p:sp>
      <p:sp>
        <p:nvSpPr>
          <p:cNvPr id="10" name="Shape 7"/>
          <p:cNvSpPr/>
          <p:nvPr/>
        </p:nvSpPr>
        <p:spPr>
          <a:xfrm>
            <a:off x="318" y="6584950"/>
            <a:ext cx="12191365" cy="152400"/>
          </a:xfrm>
          <a:prstGeom prst="rect">
            <a:avLst/>
          </a:prstGeom>
          <a:solidFill>
            <a:srgbClr val="1CA97E"/>
          </a:solidFill>
          <a:ln/>
        </p:spPr>
        <p:txBody>
          <a:bodyPr/>
          <a:lstStyle/>
          <a:p>
            <a:endParaRPr lang="zh-CN" altLang="en-US"/>
          </a:p>
        </p:txBody>
      </p:sp>
      <p:sp>
        <p:nvSpPr>
          <p:cNvPr id="11" name="Text 8"/>
          <p:cNvSpPr/>
          <p:nvPr/>
        </p:nvSpPr>
        <p:spPr>
          <a:xfrm>
            <a:off x="318" y="658495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2" name="Shape 9"/>
          <p:cNvSpPr/>
          <p:nvPr/>
        </p:nvSpPr>
        <p:spPr>
          <a:xfrm>
            <a:off x="318" y="6705600"/>
            <a:ext cx="12191365" cy="152400"/>
          </a:xfrm>
          <a:prstGeom prst="rect">
            <a:avLst/>
          </a:prstGeom>
          <a:solidFill>
            <a:srgbClr val="1E46EB"/>
          </a:solidFill>
          <a:ln/>
        </p:spPr>
        <p:txBody>
          <a:bodyPr/>
          <a:lstStyle/>
          <a:p>
            <a:endParaRPr lang="zh-CN" altLang="en-US"/>
          </a:p>
        </p:txBody>
      </p:sp>
      <p:sp>
        <p:nvSpPr>
          <p:cNvPr id="13" name="Text 10"/>
          <p:cNvSpPr/>
          <p:nvPr/>
        </p:nvSpPr>
        <p:spPr>
          <a:xfrm>
            <a:off x="318" y="670560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4" name="Shape 11"/>
          <p:cNvSpPr/>
          <p:nvPr/>
        </p:nvSpPr>
        <p:spPr>
          <a:xfrm>
            <a:off x="0" y="465455"/>
            <a:ext cx="437515" cy="647700"/>
          </a:xfrm>
          <a:prstGeom prst="rect">
            <a:avLst/>
          </a:prstGeom>
          <a:solidFill>
            <a:srgbClr val="1E46EB"/>
          </a:solidFill>
          <a:ln/>
        </p:spPr>
        <p:txBody>
          <a:bodyPr/>
          <a:lstStyle/>
          <a:p>
            <a:endParaRPr lang="zh-CN" altLang="en-US"/>
          </a:p>
        </p:txBody>
      </p:sp>
      <p:sp>
        <p:nvSpPr>
          <p:cNvPr id="15" name="Text 12"/>
          <p:cNvSpPr/>
          <p:nvPr/>
        </p:nvSpPr>
        <p:spPr>
          <a:xfrm>
            <a:off x="0" y="465455"/>
            <a:ext cx="437515" cy="6477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6" name="Shape 13"/>
          <p:cNvSpPr/>
          <p:nvPr/>
        </p:nvSpPr>
        <p:spPr>
          <a:xfrm>
            <a:off x="488315" y="465455"/>
            <a:ext cx="76200" cy="647700"/>
          </a:xfrm>
          <a:prstGeom prst="rect">
            <a:avLst/>
          </a:prstGeom>
          <a:solidFill>
            <a:srgbClr val="1E46EB"/>
          </a:solidFill>
          <a:ln/>
        </p:spPr>
        <p:txBody>
          <a:bodyPr/>
          <a:lstStyle/>
          <a:p>
            <a:endParaRPr lang="zh-CN" altLang="en-US"/>
          </a:p>
        </p:txBody>
      </p:sp>
      <p:sp>
        <p:nvSpPr>
          <p:cNvPr id="17" name="Text 14"/>
          <p:cNvSpPr/>
          <p:nvPr/>
        </p:nvSpPr>
        <p:spPr>
          <a:xfrm>
            <a:off x="488315" y="465455"/>
            <a:ext cx="76200" cy="6477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9" name="Text 16"/>
          <p:cNvSpPr/>
          <p:nvPr/>
        </p:nvSpPr>
        <p:spPr>
          <a:xfrm>
            <a:off x="6589973" y="1599882"/>
            <a:ext cx="3916680" cy="523220"/>
          </a:xfrm>
          <a:prstGeom prst="rect">
            <a:avLst/>
          </a:prstGeom>
          <a:noFill/>
          <a:ln/>
        </p:spPr>
        <p:txBody>
          <a:bodyPr wrap="square" lIns="91440" tIns="45720" rIns="91440" bIns="45720" rtlCol="0" anchor="t">
            <a:spAutoFit/>
          </a:bodyPr>
          <a:lstStyle/>
          <a:p>
            <a:pPr marL="0" indent="0" algn="just">
              <a:lnSpc>
                <a:spcPct val="100000"/>
              </a:lnSpc>
              <a:buNone/>
            </a:pPr>
            <a:r>
              <a:rPr lang="en-US" sz="2800" b="1" dirty="0">
                <a:solidFill>
                  <a:srgbClr val="000000"/>
                </a:solidFill>
                <a:latin typeface="宋体" panose="02010600030101010101" pitchFamily="2" charset="-122"/>
                <a:ea typeface="宋体" panose="02010600030101010101" pitchFamily="2" charset="-122"/>
                <a:cs typeface="MiSans" pitchFamily="34" charset="-120"/>
              </a:rPr>
              <a:t>可视化设计</a:t>
            </a:r>
            <a:endParaRPr lang="en-US" sz="1600" dirty="0">
              <a:latin typeface="宋体" panose="02010600030101010101" pitchFamily="2" charset="-122"/>
              <a:ea typeface="宋体" panose="02010600030101010101" pitchFamily="2" charset="-122"/>
            </a:endParaRPr>
          </a:p>
        </p:txBody>
      </p:sp>
      <p:sp>
        <p:nvSpPr>
          <p:cNvPr id="20" name="Text 17"/>
          <p:cNvSpPr/>
          <p:nvPr/>
        </p:nvSpPr>
        <p:spPr>
          <a:xfrm>
            <a:off x="6245803" y="2289314"/>
            <a:ext cx="5021580" cy="2943563"/>
          </a:xfrm>
          <a:prstGeom prst="rect">
            <a:avLst/>
          </a:prstGeom>
          <a:noFill/>
          <a:ln/>
        </p:spPr>
        <p:txBody>
          <a:bodyPr wrap="square" lIns="91440" tIns="45720" rIns="91440" bIns="45720" rtlCol="0" anchor="t">
            <a:spAutoFit/>
          </a:bodyPr>
          <a:lstStyle/>
          <a:p>
            <a:pPr marL="0" indent="0" algn="just">
              <a:lnSpc>
                <a:spcPct val="130000"/>
              </a:lnSpc>
              <a:buNone/>
            </a:pPr>
            <a:r>
              <a:rPr lang="en-US" sz="1800" dirty="0">
                <a:solidFill>
                  <a:srgbClr val="000000"/>
                </a:solidFill>
                <a:latin typeface="宋体" panose="02010600030101010101" pitchFamily="2" charset="-122"/>
                <a:ea typeface="宋体" panose="02010600030101010101" pitchFamily="2" charset="-122"/>
                <a:cs typeface="MiSans" pitchFamily="34" charset="-120"/>
              </a:rPr>
              <a:t>系统支持离线长视频情绪识别和实时摄像头情绪检测两种方式。</a:t>
            </a:r>
            <a:endParaRPr lang="en-US" sz="1600" dirty="0">
              <a:latin typeface="宋体" panose="02010600030101010101" pitchFamily="2" charset="-122"/>
              <a:ea typeface="宋体" panose="02010600030101010101" pitchFamily="2" charset="-122"/>
            </a:endParaRPr>
          </a:p>
          <a:p>
            <a:pPr marL="0" indent="0" algn="just">
              <a:lnSpc>
                <a:spcPct val="130000"/>
              </a:lnSpc>
              <a:buNone/>
            </a:pPr>
            <a:r>
              <a:rPr lang="en-US" sz="1800" dirty="0">
                <a:solidFill>
                  <a:srgbClr val="000000"/>
                </a:solidFill>
                <a:latin typeface="宋体" panose="02010600030101010101" pitchFamily="2" charset="-122"/>
                <a:ea typeface="宋体" panose="02010600030101010101" pitchFamily="2" charset="-122"/>
                <a:cs typeface="MiSans" pitchFamily="34" charset="-120"/>
              </a:rPr>
              <a:t>生成直观的情绪条，以20帧为周期记录情绪，用不同颜色标注情绪类别，方便用户快速了解情绪动态变化。</a:t>
            </a:r>
            <a:endParaRPr lang="en-US" sz="1600" dirty="0">
              <a:latin typeface="宋体" panose="02010600030101010101" pitchFamily="2" charset="-122"/>
              <a:ea typeface="宋体" panose="02010600030101010101" pitchFamily="2" charset="-122"/>
            </a:endParaRPr>
          </a:p>
          <a:p>
            <a:pPr marL="0" indent="0" algn="just">
              <a:lnSpc>
                <a:spcPct val="130000"/>
              </a:lnSpc>
              <a:buNone/>
            </a:pPr>
            <a:r>
              <a:rPr lang="en-US" sz="1800" dirty="0">
                <a:solidFill>
                  <a:srgbClr val="000000"/>
                </a:solidFill>
                <a:latin typeface="宋体" panose="02010600030101010101" pitchFamily="2" charset="-122"/>
                <a:ea typeface="宋体" panose="02010600030101010101" pitchFamily="2" charset="-122"/>
                <a:cs typeface="MiSans" pitchFamily="34" charset="-120"/>
              </a:rPr>
              <a:t>对于离线长视频，完整展示情绪变化；实时摄像头模式下，记录最近600个单位时间的情绪数据，采用动态更新机制。</a:t>
            </a:r>
            <a:endParaRPr lang="en-US" sz="1600" dirty="0">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E75E7AC9-A6A4-7391-D268-897E45666B4C}"/>
              </a:ext>
            </a:extLst>
          </p:cNvPr>
          <p:cNvPicPr>
            <a:picLocks noChangeAspect="1"/>
          </p:cNvPicPr>
          <p:nvPr/>
        </p:nvPicPr>
        <p:blipFill>
          <a:blip r:embed="rId3"/>
          <a:stretch>
            <a:fillRect/>
          </a:stretch>
        </p:blipFill>
        <p:spPr>
          <a:xfrm>
            <a:off x="739775" y="1491833"/>
            <a:ext cx="5171383" cy="403012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847090" y="5008880"/>
            <a:ext cx="3032760" cy="3032760"/>
          </a:xfrm>
          <a:prstGeom prst="ellipse">
            <a:avLst/>
          </a:prstGeom>
          <a:solidFill>
            <a:srgbClr val="1E46EB">
              <a:alpha val="16863"/>
            </a:srgbClr>
          </a:solidFill>
          <a:ln/>
        </p:spPr>
        <p:txBody>
          <a:bodyPr/>
          <a:lstStyle/>
          <a:p>
            <a:endParaRPr lang="zh-CN" altLang="en-US"/>
          </a:p>
        </p:txBody>
      </p:sp>
      <p:sp>
        <p:nvSpPr>
          <p:cNvPr id="3" name="Text 1"/>
          <p:cNvSpPr/>
          <p:nvPr/>
        </p:nvSpPr>
        <p:spPr>
          <a:xfrm>
            <a:off x="-847090" y="5008880"/>
            <a:ext cx="3032760" cy="303276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4" name="Shape 2"/>
          <p:cNvSpPr/>
          <p:nvPr/>
        </p:nvSpPr>
        <p:spPr>
          <a:xfrm>
            <a:off x="9249410" y="-1319530"/>
            <a:ext cx="4099560" cy="4191000"/>
          </a:xfrm>
          <a:prstGeom prst="ellipse">
            <a:avLst/>
          </a:prstGeom>
          <a:solidFill>
            <a:srgbClr val="1CA97E">
              <a:alpha val="16863"/>
            </a:srgbClr>
          </a:solidFill>
          <a:ln/>
        </p:spPr>
        <p:txBody>
          <a:bodyPr/>
          <a:lstStyle/>
          <a:p>
            <a:endParaRPr lang="zh-CN" altLang="en-US"/>
          </a:p>
        </p:txBody>
      </p:sp>
      <p:sp>
        <p:nvSpPr>
          <p:cNvPr id="5" name="Text 3"/>
          <p:cNvSpPr/>
          <p:nvPr/>
        </p:nvSpPr>
        <p:spPr>
          <a:xfrm>
            <a:off x="9249410" y="-1319530"/>
            <a:ext cx="4099560" cy="41910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pic>
        <p:nvPicPr>
          <p:cNvPr id="6" name="Image 0" descr="https://test-kimi-img.moonshot.cn/pub/slides/slides_tmpl/image/25-05-30-11:09:24-d0si2p475iks832jegeg.png"/>
          <p:cNvPicPr>
            <a:picLocks noChangeAspect="1"/>
          </p:cNvPicPr>
          <p:nvPr/>
        </p:nvPicPr>
        <p:blipFill>
          <a:blip r:embed="rId3"/>
          <a:srcRect l="13" r="13"/>
          <a:stretch/>
        </p:blipFill>
        <p:spPr>
          <a:xfrm>
            <a:off x="-635" y="0"/>
            <a:ext cx="12207240" cy="6832600"/>
          </a:xfrm>
          <a:prstGeom prst="rect">
            <a:avLst/>
          </a:prstGeom>
        </p:spPr>
      </p:pic>
      <p:sp>
        <p:nvSpPr>
          <p:cNvPr id="7" name="Shape 4"/>
          <p:cNvSpPr/>
          <p:nvPr/>
        </p:nvSpPr>
        <p:spPr>
          <a:xfrm>
            <a:off x="318" y="6584950"/>
            <a:ext cx="12191365" cy="152400"/>
          </a:xfrm>
          <a:prstGeom prst="rect">
            <a:avLst/>
          </a:prstGeom>
          <a:solidFill>
            <a:srgbClr val="1CA97E"/>
          </a:solidFill>
          <a:ln/>
        </p:spPr>
        <p:txBody>
          <a:bodyPr/>
          <a:lstStyle/>
          <a:p>
            <a:endParaRPr lang="zh-CN" altLang="en-US"/>
          </a:p>
        </p:txBody>
      </p:sp>
      <p:sp>
        <p:nvSpPr>
          <p:cNvPr id="8" name="Text 5"/>
          <p:cNvSpPr/>
          <p:nvPr/>
        </p:nvSpPr>
        <p:spPr>
          <a:xfrm>
            <a:off x="318" y="658495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9" name="Shape 6"/>
          <p:cNvSpPr/>
          <p:nvPr/>
        </p:nvSpPr>
        <p:spPr>
          <a:xfrm>
            <a:off x="318" y="6705600"/>
            <a:ext cx="12191365" cy="152400"/>
          </a:xfrm>
          <a:prstGeom prst="rect">
            <a:avLst/>
          </a:prstGeom>
          <a:solidFill>
            <a:srgbClr val="1E46EB"/>
          </a:solidFill>
          <a:ln/>
        </p:spPr>
        <p:txBody>
          <a:bodyPr/>
          <a:lstStyle/>
          <a:p>
            <a:endParaRPr lang="zh-CN" altLang="en-US"/>
          </a:p>
        </p:txBody>
      </p:sp>
      <p:sp>
        <p:nvSpPr>
          <p:cNvPr id="10" name="Text 7"/>
          <p:cNvSpPr/>
          <p:nvPr/>
        </p:nvSpPr>
        <p:spPr>
          <a:xfrm>
            <a:off x="318" y="670560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1" name="Text 8"/>
          <p:cNvSpPr/>
          <p:nvPr/>
        </p:nvSpPr>
        <p:spPr>
          <a:xfrm>
            <a:off x="3335655" y="3239909"/>
            <a:ext cx="5956796" cy="830997"/>
          </a:xfrm>
          <a:prstGeom prst="rect">
            <a:avLst/>
          </a:prstGeom>
          <a:noFill/>
          <a:ln/>
        </p:spPr>
        <p:txBody>
          <a:bodyPr wrap="square" lIns="91440" tIns="45720" rIns="91440" bIns="45720" rtlCol="0" anchor="t">
            <a:spAutoFit/>
          </a:bodyPr>
          <a:lstStyle/>
          <a:p>
            <a:pPr marL="0" indent="0" algn="ctr">
              <a:lnSpc>
                <a:spcPct val="100000"/>
              </a:lnSpc>
              <a:buNone/>
            </a:pPr>
            <a:r>
              <a:rPr lang="zh-CN" altLang="en-US" sz="4800" b="1" dirty="0">
                <a:solidFill>
                  <a:srgbClr val="1E46EB"/>
                </a:solidFill>
                <a:latin typeface="宋体" panose="02010600030101010101" pitchFamily="2" charset="-122"/>
                <a:ea typeface="宋体" panose="02010600030101010101" pitchFamily="2" charset="-122"/>
                <a:cs typeface="MiSans" pitchFamily="34" charset="-120"/>
              </a:rPr>
              <a:t>总结</a:t>
            </a:r>
            <a:endParaRPr lang="en-US" sz="1600" dirty="0">
              <a:latin typeface="宋体" panose="02010600030101010101" pitchFamily="2" charset="-122"/>
              <a:ea typeface="宋体" panose="02010600030101010101" pitchFamily="2" charset="-122"/>
            </a:endParaRPr>
          </a:p>
        </p:txBody>
      </p:sp>
      <p:sp>
        <p:nvSpPr>
          <p:cNvPr id="12" name="Text 9"/>
          <p:cNvSpPr/>
          <p:nvPr/>
        </p:nvSpPr>
        <p:spPr>
          <a:xfrm>
            <a:off x="3563724" y="1433195"/>
            <a:ext cx="5956796" cy="1569660"/>
          </a:xfrm>
          <a:prstGeom prst="rect">
            <a:avLst/>
          </a:prstGeom>
          <a:noFill/>
          <a:ln/>
        </p:spPr>
        <p:txBody>
          <a:bodyPr wrap="square" lIns="91440" tIns="45720" rIns="91440" bIns="45720" rtlCol="0" anchor="t">
            <a:spAutoFit/>
          </a:bodyPr>
          <a:lstStyle/>
          <a:p>
            <a:pPr marL="0" indent="0" algn="ctr">
              <a:lnSpc>
                <a:spcPct val="100000"/>
              </a:lnSpc>
              <a:buNone/>
            </a:pPr>
            <a:r>
              <a:rPr lang="en-US" sz="9600" b="1" dirty="0">
                <a:solidFill>
                  <a:srgbClr val="1E46EB"/>
                </a:solidFill>
                <a:latin typeface="宋体" panose="02010600030101010101" pitchFamily="2" charset="-122"/>
                <a:ea typeface="宋体" panose="02010600030101010101" pitchFamily="2" charset="-122"/>
                <a:cs typeface="MiSans" pitchFamily="34" charset="-120"/>
              </a:rPr>
              <a:t>05</a:t>
            </a:r>
            <a:endParaRPr lang="en-US" sz="1600" dirty="0">
              <a:latin typeface="宋体" panose="02010600030101010101" pitchFamily="2" charset="-122"/>
              <a:ea typeface="宋体" panose="02010600030101010101" pitchFamily="2" charset="-122"/>
            </a:endParaRPr>
          </a:p>
        </p:txBody>
      </p:sp>
      <p:sp>
        <p:nvSpPr>
          <p:cNvPr id="13" name="Shape 10"/>
          <p:cNvSpPr/>
          <p:nvPr/>
        </p:nvSpPr>
        <p:spPr>
          <a:xfrm rot="20340000">
            <a:off x="5207353" y="2025906"/>
            <a:ext cx="2808847" cy="684270"/>
          </a:xfrm>
          <a:prstGeom prst="ellipse">
            <a:avLst/>
          </a:prstGeom>
          <a:solidFill>
            <a:srgbClr val="000000">
              <a:alpha val="0"/>
            </a:srgbClr>
          </a:solidFill>
          <a:ln w="19050">
            <a:gradFill flip="none" rotWithShape="1">
              <a:gsLst>
                <a:gs pos="24000">
                  <a:srgbClr val="1E46EB">
                    <a:alpha val="0"/>
                  </a:srgbClr>
                </a:gs>
                <a:gs pos="100000">
                  <a:srgbClr val="1E46EB"/>
                </a:gs>
              </a:gsLst>
              <a:lin ang="5400000" scaled="1"/>
            </a:gradFill>
            <a:prstDash val="solid"/>
          </a:ln>
        </p:spPr>
        <p:txBody>
          <a:bodyPr/>
          <a:lstStyle/>
          <a:p>
            <a:endParaRPr lang="zh-CN" altLang="en-US"/>
          </a:p>
        </p:txBody>
      </p:sp>
      <p:sp>
        <p:nvSpPr>
          <p:cNvPr id="14" name="Text 11"/>
          <p:cNvSpPr/>
          <p:nvPr/>
        </p:nvSpPr>
        <p:spPr>
          <a:xfrm rot="20340000">
            <a:off x="5207353" y="2025906"/>
            <a:ext cx="2808847" cy="68427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5" name="Shape 12"/>
          <p:cNvSpPr/>
          <p:nvPr/>
        </p:nvSpPr>
        <p:spPr>
          <a:xfrm>
            <a:off x="6044755" y="2859562"/>
            <a:ext cx="180054" cy="180071"/>
          </a:xfrm>
          <a:prstGeom prst="ellipse">
            <a:avLst/>
          </a:prstGeom>
          <a:solidFill>
            <a:srgbClr val="1E46EB"/>
          </a:solidFill>
          <a:ln/>
        </p:spPr>
        <p:txBody>
          <a:bodyPr/>
          <a:lstStyle/>
          <a:p>
            <a:endParaRPr lang="zh-CN" altLang="en-US"/>
          </a:p>
        </p:txBody>
      </p:sp>
      <p:sp>
        <p:nvSpPr>
          <p:cNvPr id="16" name="Text 13"/>
          <p:cNvSpPr/>
          <p:nvPr/>
        </p:nvSpPr>
        <p:spPr>
          <a:xfrm>
            <a:off x="6044755" y="2859562"/>
            <a:ext cx="180054" cy="180071"/>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7" name="Shape 14"/>
          <p:cNvSpPr/>
          <p:nvPr/>
        </p:nvSpPr>
        <p:spPr>
          <a:xfrm>
            <a:off x="7878727" y="2074041"/>
            <a:ext cx="90027" cy="90036"/>
          </a:xfrm>
          <a:prstGeom prst="ellipse">
            <a:avLst/>
          </a:prstGeom>
          <a:solidFill>
            <a:srgbClr val="1E46EB"/>
          </a:solidFill>
          <a:ln/>
        </p:spPr>
        <p:txBody>
          <a:bodyPr/>
          <a:lstStyle/>
          <a:p>
            <a:endParaRPr lang="zh-CN" altLang="en-US"/>
          </a:p>
        </p:txBody>
      </p:sp>
      <p:sp>
        <p:nvSpPr>
          <p:cNvPr id="18" name="Text 15"/>
          <p:cNvSpPr/>
          <p:nvPr/>
        </p:nvSpPr>
        <p:spPr>
          <a:xfrm>
            <a:off x="7878727" y="2074041"/>
            <a:ext cx="90027" cy="90036"/>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847090" y="5008880"/>
            <a:ext cx="3032760" cy="3032760"/>
          </a:xfrm>
          <a:prstGeom prst="ellipse">
            <a:avLst/>
          </a:prstGeom>
          <a:solidFill>
            <a:srgbClr val="1E46EB">
              <a:alpha val="16863"/>
            </a:srgbClr>
          </a:solidFill>
          <a:ln/>
        </p:spPr>
        <p:txBody>
          <a:bodyPr/>
          <a:lstStyle/>
          <a:p>
            <a:endParaRPr lang="zh-CN" altLang="en-US"/>
          </a:p>
        </p:txBody>
      </p:sp>
      <p:sp>
        <p:nvSpPr>
          <p:cNvPr id="3" name="Text 1"/>
          <p:cNvSpPr/>
          <p:nvPr/>
        </p:nvSpPr>
        <p:spPr>
          <a:xfrm>
            <a:off x="-847090" y="5008880"/>
            <a:ext cx="3032760" cy="303276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4" name="Shape 2"/>
          <p:cNvSpPr/>
          <p:nvPr/>
        </p:nvSpPr>
        <p:spPr>
          <a:xfrm>
            <a:off x="9249410" y="-1319530"/>
            <a:ext cx="4099560" cy="4191000"/>
          </a:xfrm>
          <a:prstGeom prst="ellipse">
            <a:avLst/>
          </a:prstGeom>
          <a:solidFill>
            <a:srgbClr val="1CA97E">
              <a:alpha val="16863"/>
            </a:srgbClr>
          </a:solidFill>
          <a:ln/>
        </p:spPr>
        <p:txBody>
          <a:bodyPr/>
          <a:lstStyle/>
          <a:p>
            <a:endParaRPr lang="zh-CN" altLang="en-US"/>
          </a:p>
        </p:txBody>
      </p:sp>
      <p:sp>
        <p:nvSpPr>
          <p:cNvPr id="5" name="Text 3"/>
          <p:cNvSpPr/>
          <p:nvPr/>
        </p:nvSpPr>
        <p:spPr>
          <a:xfrm>
            <a:off x="9249410" y="-1319530"/>
            <a:ext cx="4099560" cy="41910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7" name="Text 4"/>
          <p:cNvSpPr/>
          <p:nvPr/>
        </p:nvSpPr>
        <p:spPr>
          <a:xfrm>
            <a:off x="595630" y="487045"/>
            <a:ext cx="11160125" cy="646331"/>
          </a:xfrm>
          <a:prstGeom prst="rect">
            <a:avLst/>
          </a:prstGeom>
          <a:noFill/>
          <a:ln/>
        </p:spPr>
        <p:txBody>
          <a:bodyPr wrap="square" lIns="91440" tIns="45720" rIns="91440" bIns="45720" rtlCol="0" anchor="t">
            <a:spAutoFit/>
          </a:bodyPr>
          <a:lstStyle/>
          <a:p>
            <a:pPr marL="0" indent="0" algn="l">
              <a:lnSpc>
                <a:spcPct val="100000"/>
              </a:lnSpc>
              <a:buNone/>
            </a:pPr>
            <a:r>
              <a:rPr lang="en-US" sz="3600" b="1" dirty="0">
                <a:solidFill>
                  <a:srgbClr val="1E46EB"/>
                </a:solidFill>
                <a:latin typeface="宋体" panose="02010600030101010101" pitchFamily="2" charset="-122"/>
                <a:ea typeface="宋体" panose="02010600030101010101" pitchFamily="2" charset="-122"/>
                <a:cs typeface="MiSans" pitchFamily="34" charset="-120"/>
              </a:rPr>
              <a:t>研究总结</a:t>
            </a:r>
            <a:endParaRPr lang="en-US" sz="1600" dirty="0">
              <a:latin typeface="宋体" panose="02010600030101010101" pitchFamily="2" charset="-122"/>
              <a:ea typeface="宋体" panose="02010600030101010101" pitchFamily="2" charset="-122"/>
            </a:endParaRPr>
          </a:p>
        </p:txBody>
      </p:sp>
      <p:sp>
        <p:nvSpPr>
          <p:cNvPr id="8" name="Shape 5"/>
          <p:cNvSpPr/>
          <p:nvPr/>
        </p:nvSpPr>
        <p:spPr>
          <a:xfrm>
            <a:off x="318" y="6584950"/>
            <a:ext cx="12191365" cy="152400"/>
          </a:xfrm>
          <a:prstGeom prst="rect">
            <a:avLst/>
          </a:prstGeom>
          <a:solidFill>
            <a:srgbClr val="1CA97E"/>
          </a:solidFill>
          <a:ln/>
        </p:spPr>
        <p:txBody>
          <a:bodyPr/>
          <a:lstStyle/>
          <a:p>
            <a:endParaRPr lang="zh-CN" altLang="en-US"/>
          </a:p>
        </p:txBody>
      </p:sp>
      <p:sp>
        <p:nvSpPr>
          <p:cNvPr id="9" name="Text 6"/>
          <p:cNvSpPr/>
          <p:nvPr/>
        </p:nvSpPr>
        <p:spPr>
          <a:xfrm>
            <a:off x="318" y="658495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0" name="Shape 7"/>
          <p:cNvSpPr/>
          <p:nvPr/>
        </p:nvSpPr>
        <p:spPr>
          <a:xfrm>
            <a:off x="318" y="6705600"/>
            <a:ext cx="12191365" cy="152400"/>
          </a:xfrm>
          <a:prstGeom prst="rect">
            <a:avLst/>
          </a:prstGeom>
          <a:solidFill>
            <a:srgbClr val="1E46EB"/>
          </a:solidFill>
          <a:ln/>
        </p:spPr>
        <p:txBody>
          <a:bodyPr/>
          <a:lstStyle/>
          <a:p>
            <a:endParaRPr lang="zh-CN" altLang="en-US"/>
          </a:p>
        </p:txBody>
      </p:sp>
      <p:sp>
        <p:nvSpPr>
          <p:cNvPr id="11" name="Text 8"/>
          <p:cNvSpPr/>
          <p:nvPr/>
        </p:nvSpPr>
        <p:spPr>
          <a:xfrm>
            <a:off x="318" y="670560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2" name="Shape 9"/>
          <p:cNvSpPr/>
          <p:nvPr/>
        </p:nvSpPr>
        <p:spPr>
          <a:xfrm>
            <a:off x="0" y="465455"/>
            <a:ext cx="437515" cy="647700"/>
          </a:xfrm>
          <a:prstGeom prst="rect">
            <a:avLst/>
          </a:prstGeom>
          <a:solidFill>
            <a:srgbClr val="1E46EB"/>
          </a:solidFill>
          <a:ln/>
        </p:spPr>
        <p:txBody>
          <a:bodyPr/>
          <a:lstStyle/>
          <a:p>
            <a:endParaRPr lang="zh-CN" altLang="en-US"/>
          </a:p>
        </p:txBody>
      </p:sp>
      <p:sp>
        <p:nvSpPr>
          <p:cNvPr id="13" name="Text 10"/>
          <p:cNvSpPr/>
          <p:nvPr/>
        </p:nvSpPr>
        <p:spPr>
          <a:xfrm>
            <a:off x="0" y="465455"/>
            <a:ext cx="437515" cy="6477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4" name="Shape 11"/>
          <p:cNvSpPr/>
          <p:nvPr/>
        </p:nvSpPr>
        <p:spPr>
          <a:xfrm>
            <a:off x="488315" y="465455"/>
            <a:ext cx="76200" cy="647700"/>
          </a:xfrm>
          <a:prstGeom prst="rect">
            <a:avLst/>
          </a:prstGeom>
          <a:solidFill>
            <a:srgbClr val="1E46EB"/>
          </a:solidFill>
          <a:ln/>
        </p:spPr>
        <p:txBody>
          <a:bodyPr/>
          <a:lstStyle/>
          <a:p>
            <a:endParaRPr lang="zh-CN" altLang="en-US"/>
          </a:p>
        </p:txBody>
      </p:sp>
      <p:sp>
        <p:nvSpPr>
          <p:cNvPr id="15" name="Text 12"/>
          <p:cNvSpPr/>
          <p:nvPr/>
        </p:nvSpPr>
        <p:spPr>
          <a:xfrm>
            <a:off x="488315" y="465455"/>
            <a:ext cx="76200" cy="6477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7" name="Text 14"/>
          <p:cNvSpPr/>
          <p:nvPr/>
        </p:nvSpPr>
        <p:spPr>
          <a:xfrm>
            <a:off x="10795" y="1615440"/>
            <a:ext cx="3619500" cy="243967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20" name="Text 15"/>
          <p:cNvSpPr/>
          <p:nvPr/>
        </p:nvSpPr>
        <p:spPr>
          <a:xfrm>
            <a:off x="341312" y="1262728"/>
            <a:ext cx="2459038" cy="523220"/>
          </a:xfrm>
          <a:prstGeom prst="rect">
            <a:avLst/>
          </a:prstGeom>
          <a:noFill/>
          <a:ln/>
        </p:spPr>
        <p:txBody>
          <a:bodyPr wrap="square" lIns="91440" tIns="45720" rIns="91440" bIns="45720" rtlCol="0" anchor="t">
            <a:spAutoFit/>
          </a:bodyPr>
          <a:lstStyle/>
          <a:p>
            <a:pPr marL="0" indent="0" algn="l">
              <a:lnSpc>
                <a:spcPct val="100000"/>
              </a:lnSpc>
              <a:buNone/>
            </a:pPr>
            <a:r>
              <a:rPr lang="en-US" sz="2800" b="1" dirty="0" err="1">
                <a:solidFill>
                  <a:srgbClr val="000000"/>
                </a:solidFill>
                <a:latin typeface="宋体" panose="02010600030101010101" pitchFamily="2" charset="-122"/>
                <a:ea typeface="宋体" panose="02010600030101010101" pitchFamily="2" charset="-122"/>
              </a:rPr>
              <a:t>成果与不足</a:t>
            </a:r>
            <a:r>
              <a:rPr lang="zh-CN" altLang="en-US" sz="2800" b="1" dirty="0">
                <a:solidFill>
                  <a:srgbClr val="000000"/>
                </a:solidFill>
                <a:latin typeface="宋体" panose="02010600030101010101" pitchFamily="2" charset="-122"/>
                <a:ea typeface="宋体" panose="02010600030101010101" pitchFamily="2" charset="-122"/>
              </a:rPr>
              <a:t>：</a:t>
            </a:r>
            <a:endParaRPr lang="en-US" sz="2800" b="1" dirty="0">
              <a:solidFill>
                <a:srgbClr val="000000"/>
              </a:solidFill>
              <a:latin typeface="宋体" panose="02010600030101010101" pitchFamily="2" charset="-122"/>
              <a:ea typeface="宋体" panose="02010600030101010101" pitchFamily="2" charset="-122"/>
            </a:endParaRPr>
          </a:p>
        </p:txBody>
      </p:sp>
      <p:sp>
        <p:nvSpPr>
          <p:cNvPr id="21" name="Text 16"/>
          <p:cNvSpPr/>
          <p:nvPr/>
        </p:nvSpPr>
        <p:spPr>
          <a:xfrm>
            <a:off x="800100" y="1896427"/>
            <a:ext cx="10499090" cy="1477328"/>
          </a:xfrm>
          <a:prstGeom prst="rect">
            <a:avLst/>
          </a:prstGeom>
          <a:solidFill>
            <a:schemeClr val="accent3">
              <a:lumMod val="40000"/>
              <a:lumOff val="60000"/>
            </a:schemeClr>
          </a:solidFill>
          <a:ln>
            <a:solidFill>
              <a:schemeClr val="bg1"/>
            </a:solidFill>
          </a:ln>
        </p:spPr>
        <p:txBody>
          <a:bodyPr wrap="square" lIns="91440" tIns="45720" rIns="91440" bIns="45720" rtlCol="0" anchor="t">
            <a:spAutoFit/>
          </a:bodyPr>
          <a:lstStyle/>
          <a:p>
            <a:r>
              <a:rPr lang="zh-CN" altLang="zh-CN" dirty="0">
                <a:solidFill>
                  <a:srgbClr val="000000"/>
                </a:solidFill>
                <a:latin typeface="宋体" panose="02010600030101010101" pitchFamily="2" charset="-122"/>
                <a:ea typeface="宋体" panose="02010600030101010101" pitchFamily="2" charset="-122"/>
              </a:rPr>
              <a:t>本次研究我们基于</a:t>
            </a:r>
            <a:r>
              <a:rPr lang="en-US" altLang="zh-CN" dirty="0" err="1">
                <a:solidFill>
                  <a:srgbClr val="000000"/>
                </a:solidFill>
                <a:latin typeface="宋体" panose="02010600030101010101" pitchFamily="2" charset="-122"/>
                <a:ea typeface="宋体" panose="02010600030101010101" pitchFamily="2" charset="-122"/>
              </a:rPr>
              <a:t>CASMEii</a:t>
            </a:r>
            <a:r>
              <a:rPr lang="zh-CN" altLang="zh-CN" dirty="0">
                <a:solidFill>
                  <a:srgbClr val="000000"/>
                </a:solidFill>
                <a:latin typeface="宋体" panose="02010600030101010101" pitchFamily="2" charset="-122"/>
                <a:ea typeface="宋体" panose="02010600030101010101" pitchFamily="2" charset="-122"/>
              </a:rPr>
              <a:t>数据集，成功复现了</a:t>
            </a:r>
            <a:r>
              <a:rPr lang="en-US" altLang="zh-CN" dirty="0">
                <a:solidFill>
                  <a:srgbClr val="000000"/>
                </a:solidFill>
                <a:latin typeface="宋体" panose="02010600030101010101" pitchFamily="2" charset="-122"/>
                <a:ea typeface="宋体" panose="02010600030101010101" pitchFamily="2" charset="-122"/>
              </a:rPr>
              <a:t>SKD-TSTSAN</a:t>
            </a:r>
            <a:r>
              <a:rPr lang="zh-CN" altLang="zh-CN" dirty="0">
                <a:solidFill>
                  <a:srgbClr val="000000"/>
                </a:solidFill>
                <a:latin typeface="宋体" panose="02010600030101010101" pitchFamily="2" charset="-122"/>
                <a:ea typeface="宋体" panose="02010600030101010101" pitchFamily="2" charset="-122"/>
              </a:rPr>
              <a:t>算法的基本框架，构建了包含数据预处理、神经网络情绪预测和结果可视化的完整系统。系统在测试集上取得了较为可观的识别准确率，验证了算法在长时微表情识别中的有效性。通过运动放大模块增强肌肉特征、引入</a:t>
            </a:r>
            <a:r>
              <a:rPr lang="en-US" altLang="zh-CN" dirty="0">
                <a:solidFill>
                  <a:srgbClr val="000000"/>
                </a:solidFill>
                <a:latin typeface="宋体" panose="02010600030101010101" pitchFamily="2" charset="-122"/>
                <a:ea typeface="宋体" panose="02010600030101010101" pitchFamily="2" charset="-122"/>
              </a:rPr>
              <a:t>ECA</a:t>
            </a:r>
            <a:r>
              <a:rPr lang="zh-CN" altLang="zh-CN" dirty="0">
                <a:solidFill>
                  <a:srgbClr val="000000"/>
                </a:solidFill>
                <a:latin typeface="宋体" panose="02010600030101010101" pitchFamily="2" charset="-122"/>
                <a:ea typeface="宋体" panose="02010600030101010101" pitchFamily="2" charset="-122"/>
              </a:rPr>
              <a:t>注意力机制抑制冗余信息，以及采用双向</a:t>
            </a:r>
            <a:r>
              <a:rPr lang="en-US" altLang="zh-CN" dirty="0">
                <a:solidFill>
                  <a:srgbClr val="000000"/>
                </a:solidFill>
                <a:latin typeface="宋体" panose="02010600030101010101" pitchFamily="2" charset="-122"/>
                <a:ea typeface="宋体" panose="02010600030101010101" pitchFamily="2" charset="-122"/>
              </a:rPr>
              <a:t>TSM</a:t>
            </a:r>
            <a:r>
              <a:rPr lang="zh-CN" altLang="zh-CN" dirty="0">
                <a:solidFill>
                  <a:srgbClr val="000000"/>
                </a:solidFill>
                <a:latin typeface="宋体" panose="02010600030101010101" pitchFamily="2" charset="-122"/>
                <a:ea typeface="宋体" panose="02010600030101010101" pitchFamily="2" charset="-122"/>
              </a:rPr>
              <a:t>提取时空特征等创新设计，系统在复杂场景下仍能保持较高的识别精度。</a:t>
            </a:r>
            <a:r>
              <a:rPr lang="en-US" altLang="zh-CN" dirty="0">
                <a:solidFill>
                  <a:srgbClr val="000000"/>
                </a:solidFill>
                <a:latin typeface="宋体" panose="02010600030101010101" pitchFamily="2" charset="-122"/>
                <a:ea typeface="宋体" panose="02010600030101010101" pitchFamily="2" charset="-122"/>
              </a:rPr>
              <a:t> </a:t>
            </a:r>
            <a:r>
              <a:rPr lang="en-US" altLang="zh-CN" dirty="0" err="1">
                <a:solidFill>
                  <a:srgbClr val="000000"/>
                </a:solidFill>
                <a:latin typeface="宋体" panose="02010600030101010101" pitchFamily="2" charset="-122"/>
                <a:ea typeface="宋体" panose="02010600030101010101" pitchFamily="2" charset="-122"/>
              </a:rPr>
              <a:t>但也存在数据局限性、实时性瓶颈、情绪粒度问题、模型复杂度等不足</a:t>
            </a:r>
            <a:r>
              <a:rPr lang="en-US" altLang="zh-CN" dirty="0">
                <a:solidFill>
                  <a:srgbClr val="000000"/>
                </a:solidFill>
                <a:latin typeface="宋体" panose="02010600030101010101" pitchFamily="2" charset="-122"/>
                <a:ea typeface="宋体" panose="02010600030101010101" pitchFamily="2" charset="-122"/>
              </a:rPr>
              <a:t>。</a:t>
            </a:r>
          </a:p>
        </p:txBody>
      </p:sp>
      <p:sp>
        <p:nvSpPr>
          <p:cNvPr id="22" name="Text 15">
            <a:extLst>
              <a:ext uri="{FF2B5EF4-FFF2-40B4-BE49-F238E27FC236}">
                <a16:creationId xmlns:a16="http://schemas.microsoft.com/office/drawing/2014/main" id="{C95FA8A5-F0C0-4AC2-32FC-960EC66A2EA7}"/>
              </a:ext>
            </a:extLst>
          </p:cNvPr>
          <p:cNvSpPr/>
          <p:nvPr/>
        </p:nvSpPr>
        <p:spPr>
          <a:xfrm>
            <a:off x="341312" y="3561775"/>
            <a:ext cx="3124201" cy="523220"/>
          </a:xfrm>
          <a:prstGeom prst="rect">
            <a:avLst/>
          </a:prstGeom>
          <a:noFill/>
          <a:ln/>
        </p:spPr>
        <p:txBody>
          <a:bodyPr wrap="square" lIns="91440" tIns="45720" rIns="91440" bIns="45720" rtlCol="0" anchor="t">
            <a:spAutoFit/>
          </a:bodyPr>
          <a:lstStyle/>
          <a:p>
            <a:r>
              <a:rPr lang="zh-CN" altLang="en-US" sz="2800" b="1" dirty="0">
                <a:solidFill>
                  <a:srgbClr val="000000"/>
                </a:solidFill>
                <a:latin typeface="宋体" panose="02010600030101010101" pitchFamily="2" charset="-122"/>
                <a:ea typeface="宋体" panose="02010600030101010101" pitchFamily="2" charset="-122"/>
              </a:rPr>
              <a:t>可能的优化方向：</a:t>
            </a:r>
            <a:endParaRPr lang="en-US" sz="2800" b="1" dirty="0">
              <a:solidFill>
                <a:srgbClr val="000000"/>
              </a:solidFill>
              <a:latin typeface="宋体" panose="02010600030101010101" pitchFamily="2" charset="-122"/>
              <a:ea typeface="宋体" panose="02010600030101010101" pitchFamily="2" charset="-122"/>
            </a:endParaRPr>
          </a:p>
        </p:txBody>
      </p:sp>
      <p:sp>
        <p:nvSpPr>
          <p:cNvPr id="23" name="Text 10">
            <a:extLst>
              <a:ext uri="{FF2B5EF4-FFF2-40B4-BE49-F238E27FC236}">
                <a16:creationId xmlns:a16="http://schemas.microsoft.com/office/drawing/2014/main" id="{72C4B123-AB8F-5F5E-8BA1-D92962650701}"/>
              </a:ext>
            </a:extLst>
          </p:cNvPr>
          <p:cNvSpPr/>
          <p:nvPr/>
        </p:nvSpPr>
        <p:spPr>
          <a:xfrm>
            <a:off x="846455" y="4345017"/>
            <a:ext cx="10499090" cy="1503168"/>
          </a:xfrm>
          <a:prstGeom prst="rect">
            <a:avLst/>
          </a:prstGeom>
          <a:solidFill>
            <a:schemeClr val="accent2">
              <a:lumMod val="20000"/>
              <a:lumOff val="80000"/>
            </a:schemeClr>
          </a:solidFill>
          <a:ln>
            <a:solidFill>
              <a:schemeClr val="bg1"/>
            </a:solidFill>
          </a:ln>
        </p:spPr>
        <p:txBody>
          <a:bodyPr wrap="square" lIns="91440" tIns="45720" rIns="91440" bIns="45720" rtlCol="0" anchor="t">
            <a:spAutoFit/>
          </a:bodyPr>
          <a:lstStyle/>
          <a:p>
            <a:pPr marL="0" indent="0" algn="just">
              <a:lnSpc>
                <a:spcPct val="130000"/>
              </a:lnSpc>
              <a:buNone/>
            </a:pPr>
            <a:r>
              <a:rPr lang="en-US" dirty="0" err="1">
                <a:solidFill>
                  <a:srgbClr val="000000"/>
                </a:solidFill>
                <a:latin typeface="宋体" panose="02010600030101010101" pitchFamily="2" charset="-122"/>
                <a:ea typeface="宋体" panose="02010600030101010101" pitchFamily="2" charset="-122"/>
              </a:rPr>
              <a:t>数据集扩充：引入其他公开微表情数据集，提升模型泛化能力</a:t>
            </a:r>
            <a:r>
              <a:rPr lang="en-US" dirty="0">
                <a:solidFill>
                  <a:srgbClr val="000000"/>
                </a:solidFill>
                <a:latin typeface="宋体" panose="02010600030101010101" pitchFamily="2" charset="-122"/>
                <a:ea typeface="宋体" panose="02010600030101010101" pitchFamily="2" charset="-122"/>
              </a:rPr>
              <a:t>。</a:t>
            </a:r>
          </a:p>
          <a:p>
            <a:pPr marL="0" indent="0" algn="just">
              <a:lnSpc>
                <a:spcPct val="130000"/>
              </a:lnSpc>
              <a:buNone/>
            </a:pPr>
            <a:r>
              <a:rPr lang="en-US" dirty="0" err="1">
                <a:solidFill>
                  <a:srgbClr val="000000"/>
                </a:solidFill>
                <a:latin typeface="宋体" panose="02010600030101010101" pitchFamily="2" charset="-122"/>
                <a:ea typeface="宋体" panose="02010600030101010101" pitchFamily="2" charset="-122"/>
              </a:rPr>
              <a:t>算法优化：改进光流计算方法，优化运动放大模块与特征融合结构，减少计算耗时和资源消耗</a:t>
            </a:r>
            <a:r>
              <a:rPr lang="en-US" dirty="0">
                <a:solidFill>
                  <a:srgbClr val="000000"/>
                </a:solidFill>
                <a:latin typeface="宋体" panose="02010600030101010101" pitchFamily="2" charset="-122"/>
                <a:ea typeface="宋体" panose="02010600030101010101" pitchFamily="2" charset="-122"/>
              </a:rPr>
              <a:t>。</a:t>
            </a:r>
          </a:p>
          <a:p>
            <a:pPr marL="0" indent="0" algn="just">
              <a:lnSpc>
                <a:spcPct val="130000"/>
              </a:lnSpc>
              <a:buNone/>
            </a:pPr>
            <a:r>
              <a:rPr lang="en-US" dirty="0" err="1">
                <a:solidFill>
                  <a:srgbClr val="000000"/>
                </a:solidFill>
                <a:latin typeface="宋体" panose="02010600030101010101" pitchFamily="2" charset="-122"/>
                <a:ea typeface="宋体" panose="02010600030101010101" pitchFamily="2" charset="-122"/>
              </a:rPr>
              <a:t>可视化改进：在情绪条中增加情绪强度指标，采用不同亮度或饱和度区分，增强可视化结果的信息丰富度</a:t>
            </a:r>
            <a:r>
              <a:rPr lang="en-US" dirty="0">
                <a:solidFill>
                  <a:srgbClr val="000000"/>
                </a:solidFill>
                <a:latin typeface="宋体" panose="02010600030101010101" pitchFamily="2" charset="-122"/>
                <a:ea typeface="宋体" panose="02010600030101010101" pitchFamily="2" charset="-122"/>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6C8EF-7980-C2FA-016E-B37E94453681}"/>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9EDF9458-9587-86B7-1B68-AC5A6E553D66}"/>
              </a:ext>
            </a:extLst>
          </p:cNvPr>
          <p:cNvSpPr/>
          <p:nvPr/>
        </p:nvSpPr>
        <p:spPr>
          <a:xfrm>
            <a:off x="-847090" y="5008880"/>
            <a:ext cx="3032760" cy="3032760"/>
          </a:xfrm>
          <a:prstGeom prst="ellipse">
            <a:avLst/>
          </a:prstGeom>
          <a:solidFill>
            <a:srgbClr val="1E46EB">
              <a:alpha val="16863"/>
            </a:srgbClr>
          </a:solidFill>
          <a:ln/>
        </p:spPr>
        <p:txBody>
          <a:bodyPr/>
          <a:lstStyle/>
          <a:p>
            <a:endParaRPr lang="zh-CN" altLang="en-US"/>
          </a:p>
        </p:txBody>
      </p:sp>
      <p:sp>
        <p:nvSpPr>
          <p:cNvPr id="3" name="Text 1">
            <a:extLst>
              <a:ext uri="{FF2B5EF4-FFF2-40B4-BE49-F238E27FC236}">
                <a16:creationId xmlns:a16="http://schemas.microsoft.com/office/drawing/2014/main" id="{F3B9F18C-FBAC-93CA-9C51-52BACCEAEFA0}"/>
              </a:ext>
            </a:extLst>
          </p:cNvPr>
          <p:cNvSpPr/>
          <p:nvPr/>
        </p:nvSpPr>
        <p:spPr>
          <a:xfrm>
            <a:off x="-847090" y="5008880"/>
            <a:ext cx="3032760" cy="303276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4" name="Shape 2">
            <a:extLst>
              <a:ext uri="{FF2B5EF4-FFF2-40B4-BE49-F238E27FC236}">
                <a16:creationId xmlns:a16="http://schemas.microsoft.com/office/drawing/2014/main" id="{B3BB08E3-4DCC-0EDC-E9CB-EC437D710090}"/>
              </a:ext>
            </a:extLst>
          </p:cNvPr>
          <p:cNvSpPr/>
          <p:nvPr/>
        </p:nvSpPr>
        <p:spPr>
          <a:xfrm>
            <a:off x="9249410" y="-1319530"/>
            <a:ext cx="4099560" cy="4191000"/>
          </a:xfrm>
          <a:prstGeom prst="ellipse">
            <a:avLst/>
          </a:prstGeom>
          <a:solidFill>
            <a:srgbClr val="1CA97E">
              <a:alpha val="16863"/>
            </a:srgbClr>
          </a:solidFill>
          <a:ln/>
        </p:spPr>
        <p:txBody>
          <a:bodyPr/>
          <a:lstStyle/>
          <a:p>
            <a:endParaRPr lang="zh-CN" altLang="en-US"/>
          </a:p>
        </p:txBody>
      </p:sp>
      <p:sp>
        <p:nvSpPr>
          <p:cNvPr id="5" name="Text 3">
            <a:extLst>
              <a:ext uri="{FF2B5EF4-FFF2-40B4-BE49-F238E27FC236}">
                <a16:creationId xmlns:a16="http://schemas.microsoft.com/office/drawing/2014/main" id="{6768C61A-2208-B95D-C571-64A605C39832}"/>
              </a:ext>
            </a:extLst>
          </p:cNvPr>
          <p:cNvSpPr/>
          <p:nvPr/>
        </p:nvSpPr>
        <p:spPr>
          <a:xfrm>
            <a:off x="9249410" y="-1319530"/>
            <a:ext cx="4099560" cy="41910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7" name="Text 4">
            <a:extLst>
              <a:ext uri="{FF2B5EF4-FFF2-40B4-BE49-F238E27FC236}">
                <a16:creationId xmlns:a16="http://schemas.microsoft.com/office/drawing/2014/main" id="{FDE2E65E-4051-2258-610C-E095A9914072}"/>
              </a:ext>
            </a:extLst>
          </p:cNvPr>
          <p:cNvSpPr/>
          <p:nvPr/>
        </p:nvSpPr>
        <p:spPr>
          <a:xfrm>
            <a:off x="595630" y="487045"/>
            <a:ext cx="11160125" cy="646331"/>
          </a:xfrm>
          <a:prstGeom prst="rect">
            <a:avLst/>
          </a:prstGeom>
          <a:noFill/>
          <a:ln/>
        </p:spPr>
        <p:txBody>
          <a:bodyPr wrap="square" lIns="91440" tIns="45720" rIns="91440" bIns="45720" rtlCol="0" anchor="t">
            <a:spAutoFit/>
          </a:bodyPr>
          <a:lstStyle/>
          <a:p>
            <a:pPr marL="0" indent="0" algn="l">
              <a:lnSpc>
                <a:spcPct val="100000"/>
              </a:lnSpc>
              <a:buNone/>
            </a:pPr>
            <a:r>
              <a:rPr lang="zh-CN" altLang="en-US" sz="3600" b="1" dirty="0">
                <a:solidFill>
                  <a:srgbClr val="1E46EB"/>
                </a:solidFill>
                <a:latin typeface="宋体" panose="02010600030101010101" pitchFamily="2" charset="-122"/>
                <a:ea typeface="宋体" panose="02010600030101010101" pitchFamily="2" charset="-122"/>
              </a:rPr>
              <a:t>小组分工</a:t>
            </a:r>
            <a:endParaRPr lang="en-US" sz="1600" dirty="0">
              <a:latin typeface="宋体" panose="02010600030101010101" pitchFamily="2" charset="-122"/>
              <a:ea typeface="宋体" panose="02010600030101010101" pitchFamily="2" charset="-122"/>
            </a:endParaRPr>
          </a:p>
        </p:txBody>
      </p:sp>
      <p:sp>
        <p:nvSpPr>
          <p:cNvPr id="8" name="Shape 5">
            <a:extLst>
              <a:ext uri="{FF2B5EF4-FFF2-40B4-BE49-F238E27FC236}">
                <a16:creationId xmlns:a16="http://schemas.microsoft.com/office/drawing/2014/main" id="{731AF349-599A-51C7-804C-38904EA19B75}"/>
              </a:ext>
            </a:extLst>
          </p:cNvPr>
          <p:cNvSpPr/>
          <p:nvPr/>
        </p:nvSpPr>
        <p:spPr>
          <a:xfrm>
            <a:off x="318" y="6584950"/>
            <a:ext cx="12191365" cy="152400"/>
          </a:xfrm>
          <a:prstGeom prst="rect">
            <a:avLst/>
          </a:prstGeom>
          <a:solidFill>
            <a:srgbClr val="1CA97E"/>
          </a:solidFill>
          <a:ln/>
        </p:spPr>
        <p:txBody>
          <a:bodyPr/>
          <a:lstStyle/>
          <a:p>
            <a:endParaRPr lang="zh-CN" altLang="en-US"/>
          </a:p>
        </p:txBody>
      </p:sp>
      <p:sp>
        <p:nvSpPr>
          <p:cNvPr id="9" name="Text 6">
            <a:extLst>
              <a:ext uri="{FF2B5EF4-FFF2-40B4-BE49-F238E27FC236}">
                <a16:creationId xmlns:a16="http://schemas.microsoft.com/office/drawing/2014/main" id="{D5E2301F-8E58-635C-A36E-E17FE409154E}"/>
              </a:ext>
            </a:extLst>
          </p:cNvPr>
          <p:cNvSpPr/>
          <p:nvPr/>
        </p:nvSpPr>
        <p:spPr>
          <a:xfrm>
            <a:off x="318" y="658495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0" name="Shape 7">
            <a:extLst>
              <a:ext uri="{FF2B5EF4-FFF2-40B4-BE49-F238E27FC236}">
                <a16:creationId xmlns:a16="http://schemas.microsoft.com/office/drawing/2014/main" id="{008480B6-BD46-84D9-6475-89C8BFAC1C7C}"/>
              </a:ext>
            </a:extLst>
          </p:cNvPr>
          <p:cNvSpPr/>
          <p:nvPr/>
        </p:nvSpPr>
        <p:spPr>
          <a:xfrm>
            <a:off x="318" y="6705600"/>
            <a:ext cx="12191365" cy="152400"/>
          </a:xfrm>
          <a:prstGeom prst="rect">
            <a:avLst/>
          </a:prstGeom>
          <a:solidFill>
            <a:srgbClr val="1E46EB"/>
          </a:solidFill>
          <a:ln/>
        </p:spPr>
        <p:txBody>
          <a:bodyPr/>
          <a:lstStyle/>
          <a:p>
            <a:endParaRPr lang="zh-CN" altLang="en-US"/>
          </a:p>
        </p:txBody>
      </p:sp>
      <p:sp>
        <p:nvSpPr>
          <p:cNvPr id="11" name="Text 8">
            <a:extLst>
              <a:ext uri="{FF2B5EF4-FFF2-40B4-BE49-F238E27FC236}">
                <a16:creationId xmlns:a16="http://schemas.microsoft.com/office/drawing/2014/main" id="{81BC0922-6B7C-6AAE-017D-C19A7DE8B0F4}"/>
              </a:ext>
            </a:extLst>
          </p:cNvPr>
          <p:cNvSpPr/>
          <p:nvPr/>
        </p:nvSpPr>
        <p:spPr>
          <a:xfrm>
            <a:off x="318" y="670560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2" name="Shape 9">
            <a:extLst>
              <a:ext uri="{FF2B5EF4-FFF2-40B4-BE49-F238E27FC236}">
                <a16:creationId xmlns:a16="http://schemas.microsoft.com/office/drawing/2014/main" id="{D837D387-6950-B0BE-3818-8D28D6CB5D6D}"/>
              </a:ext>
            </a:extLst>
          </p:cNvPr>
          <p:cNvSpPr/>
          <p:nvPr/>
        </p:nvSpPr>
        <p:spPr>
          <a:xfrm>
            <a:off x="0" y="465455"/>
            <a:ext cx="437515" cy="647700"/>
          </a:xfrm>
          <a:prstGeom prst="rect">
            <a:avLst/>
          </a:prstGeom>
          <a:solidFill>
            <a:srgbClr val="1E46EB"/>
          </a:solidFill>
          <a:ln/>
        </p:spPr>
        <p:txBody>
          <a:bodyPr/>
          <a:lstStyle/>
          <a:p>
            <a:endParaRPr lang="zh-CN" altLang="en-US"/>
          </a:p>
        </p:txBody>
      </p:sp>
      <p:sp>
        <p:nvSpPr>
          <p:cNvPr id="13" name="Text 10">
            <a:extLst>
              <a:ext uri="{FF2B5EF4-FFF2-40B4-BE49-F238E27FC236}">
                <a16:creationId xmlns:a16="http://schemas.microsoft.com/office/drawing/2014/main" id="{7E8FB942-89A2-FB13-6925-AD79A0F4A5C5}"/>
              </a:ext>
            </a:extLst>
          </p:cNvPr>
          <p:cNvSpPr/>
          <p:nvPr/>
        </p:nvSpPr>
        <p:spPr>
          <a:xfrm>
            <a:off x="0" y="465455"/>
            <a:ext cx="437515" cy="6477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4" name="Shape 11">
            <a:extLst>
              <a:ext uri="{FF2B5EF4-FFF2-40B4-BE49-F238E27FC236}">
                <a16:creationId xmlns:a16="http://schemas.microsoft.com/office/drawing/2014/main" id="{3F16F86B-B64C-B080-04D7-EA6FB0186057}"/>
              </a:ext>
            </a:extLst>
          </p:cNvPr>
          <p:cNvSpPr/>
          <p:nvPr/>
        </p:nvSpPr>
        <p:spPr>
          <a:xfrm>
            <a:off x="488315" y="465455"/>
            <a:ext cx="76200" cy="647700"/>
          </a:xfrm>
          <a:prstGeom prst="rect">
            <a:avLst/>
          </a:prstGeom>
          <a:solidFill>
            <a:srgbClr val="1E46EB"/>
          </a:solidFill>
          <a:ln/>
        </p:spPr>
        <p:txBody>
          <a:bodyPr/>
          <a:lstStyle/>
          <a:p>
            <a:endParaRPr lang="zh-CN" altLang="en-US"/>
          </a:p>
        </p:txBody>
      </p:sp>
      <p:sp>
        <p:nvSpPr>
          <p:cNvPr id="15" name="Text 12">
            <a:extLst>
              <a:ext uri="{FF2B5EF4-FFF2-40B4-BE49-F238E27FC236}">
                <a16:creationId xmlns:a16="http://schemas.microsoft.com/office/drawing/2014/main" id="{A19BACF0-5E23-CBD7-05A8-A53FB3F4CBF3}"/>
              </a:ext>
            </a:extLst>
          </p:cNvPr>
          <p:cNvSpPr/>
          <p:nvPr/>
        </p:nvSpPr>
        <p:spPr>
          <a:xfrm>
            <a:off x="488315" y="465455"/>
            <a:ext cx="76200" cy="6477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graphicFrame>
        <p:nvGraphicFramePr>
          <p:cNvPr id="6" name="表格 5">
            <a:extLst>
              <a:ext uri="{FF2B5EF4-FFF2-40B4-BE49-F238E27FC236}">
                <a16:creationId xmlns:a16="http://schemas.microsoft.com/office/drawing/2014/main" id="{E2D2D09C-E2E5-08A2-34E1-FE09C2836F0C}"/>
              </a:ext>
            </a:extLst>
          </p:cNvPr>
          <p:cNvGraphicFramePr>
            <a:graphicFrameLocks noGrp="1"/>
          </p:cNvGraphicFramePr>
          <p:nvPr>
            <p:extLst>
              <p:ext uri="{D42A27DB-BD31-4B8C-83A1-F6EECF244321}">
                <p14:modId xmlns:p14="http://schemas.microsoft.com/office/powerpoint/2010/main" val="2032350677"/>
              </p:ext>
            </p:extLst>
          </p:nvPr>
        </p:nvGraphicFramePr>
        <p:xfrm>
          <a:off x="1658253" y="1849120"/>
          <a:ext cx="8127999" cy="3433754"/>
        </p:xfrm>
        <a:graphic>
          <a:graphicData uri="http://schemas.openxmlformats.org/drawingml/2006/table">
            <a:tbl>
              <a:tblPr firstRow="1" bandRow="1">
                <a:tableStyleId>{5C22544A-7EE6-4342-B048-85BDC9FD1C3A}</a:tableStyleId>
              </a:tblPr>
              <a:tblGrid>
                <a:gridCol w="931564">
                  <a:extLst>
                    <a:ext uri="{9D8B030D-6E8A-4147-A177-3AD203B41FA5}">
                      <a16:colId xmlns:a16="http://schemas.microsoft.com/office/drawing/2014/main" val="4132827684"/>
                    </a:ext>
                  </a:extLst>
                </a:gridCol>
                <a:gridCol w="902602">
                  <a:extLst>
                    <a:ext uri="{9D8B030D-6E8A-4147-A177-3AD203B41FA5}">
                      <a16:colId xmlns:a16="http://schemas.microsoft.com/office/drawing/2014/main" val="2084677645"/>
                    </a:ext>
                  </a:extLst>
                </a:gridCol>
                <a:gridCol w="6293833">
                  <a:extLst>
                    <a:ext uri="{9D8B030D-6E8A-4147-A177-3AD203B41FA5}">
                      <a16:colId xmlns:a16="http://schemas.microsoft.com/office/drawing/2014/main" val="913056712"/>
                    </a:ext>
                  </a:extLst>
                </a:gridCol>
              </a:tblGrid>
              <a:tr h="573474">
                <a:tc>
                  <a:txBody>
                    <a:bodyPr/>
                    <a:lstStyle/>
                    <a:p>
                      <a:pPr algn="ctr"/>
                      <a:r>
                        <a:rPr lang="zh-CN" altLang="en-US" dirty="0"/>
                        <a:t>姓名</a:t>
                      </a:r>
                    </a:p>
                  </a:txBody>
                  <a:tcPr anchor="ctr"/>
                </a:tc>
                <a:tc>
                  <a:txBody>
                    <a:bodyPr/>
                    <a:lstStyle/>
                    <a:p>
                      <a:pPr algn="ctr"/>
                      <a:r>
                        <a:rPr lang="zh-CN" altLang="en-US" dirty="0"/>
                        <a:t>占比</a:t>
                      </a:r>
                    </a:p>
                  </a:txBody>
                  <a:tcPr anchor="ctr"/>
                </a:tc>
                <a:tc>
                  <a:txBody>
                    <a:bodyPr/>
                    <a:lstStyle/>
                    <a:p>
                      <a:pPr algn="ctr"/>
                      <a:r>
                        <a:rPr lang="zh-CN" altLang="en-US" dirty="0"/>
                        <a:t>承担工作</a:t>
                      </a:r>
                    </a:p>
                  </a:txBody>
                  <a:tcPr anchor="ctr"/>
                </a:tc>
                <a:extLst>
                  <a:ext uri="{0D108BD9-81ED-4DB2-BD59-A6C34878D82A}">
                    <a16:rowId xmlns:a16="http://schemas.microsoft.com/office/drawing/2014/main" val="1097098101"/>
                  </a:ext>
                </a:extLst>
              </a:tr>
              <a:tr h="572056">
                <a:tc>
                  <a:txBody>
                    <a:bodyPr/>
                    <a:lstStyle/>
                    <a:p>
                      <a:r>
                        <a:rPr lang="zh-CN" altLang="en-US" dirty="0"/>
                        <a:t>鲁达</a:t>
                      </a:r>
                    </a:p>
                  </a:txBody>
                  <a:tcPr/>
                </a:tc>
                <a:tc>
                  <a:txBody>
                    <a:bodyPr/>
                    <a:lstStyle/>
                    <a:p>
                      <a:r>
                        <a:rPr lang="en-US" altLang="zh-CN" dirty="0"/>
                        <a:t>30%</a:t>
                      </a:r>
                      <a:endParaRPr lang="zh-CN" altLang="en-US" dirty="0"/>
                    </a:p>
                  </a:txBody>
                  <a:tcPr/>
                </a:tc>
                <a:tc>
                  <a:txBody>
                    <a:bodyPr/>
                    <a:lstStyle/>
                    <a:p>
                      <a:r>
                        <a:rPr lang="zh-CN" altLang="en-US" dirty="0"/>
                        <a:t>背景调查、算法复现、系统设计、文档撰写、</a:t>
                      </a:r>
                      <a:r>
                        <a:rPr lang="en-US" altLang="zh-CN" dirty="0"/>
                        <a:t>PPT</a:t>
                      </a:r>
                      <a:r>
                        <a:rPr lang="zh-CN" altLang="en-US" dirty="0"/>
                        <a:t>制作</a:t>
                      </a:r>
                    </a:p>
                  </a:txBody>
                  <a:tcPr/>
                </a:tc>
                <a:extLst>
                  <a:ext uri="{0D108BD9-81ED-4DB2-BD59-A6C34878D82A}">
                    <a16:rowId xmlns:a16="http://schemas.microsoft.com/office/drawing/2014/main" val="3551151283"/>
                  </a:ext>
                </a:extLst>
              </a:tr>
              <a:tr h="572056">
                <a:tc>
                  <a:txBody>
                    <a:bodyPr/>
                    <a:lstStyle/>
                    <a:p>
                      <a:r>
                        <a:rPr lang="zh-CN" altLang="en-US" dirty="0"/>
                        <a:t>李林洋</a:t>
                      </a:r>
                    </a:p>
                  </a:txBody>
                  <a:tcPr/>
                </a:tc>
                <a:tc>
                  <a:txBody>
                    <a:bodyPr/>
                    <a:lstStyle/>
                    <a:p>
                      <a:r>
                        <a:rPr lang="en-US" altLang="zh-CN" dirty="0"/>
                        <a:t>20%</a:t>
                      </a:r>
                      <a:endParaRPr lang="zh-CN" altLang="en-US" dirty="0"/>
                    </a:p>
                  </a:txBody>
                  <a:tcPr/>
                </a:tc>
                <a:tc>
                  <a:txBody>
                    <a:bodyPr/>
                    <a:lstStyle/>
                    <a:p>
                      <a:r>
                        <a:rPr lang="zh-CN" altLang="en-US" dirty="0"/>
                        <a:t>背景调查、</a:t>
                      </a:r>
                      <a:r>
                        <a:rPr lang="en-US" altLang="zh-CN" dirty="0"/>
                        <a:t>PPT</a:t>
                      </a:r>
                      <a:r>
                        <a:rPr lang="zh-CN" altLang="en-US" dirty="0"/>
                        <a:t>制作  、文档撰写</a:t>
                      </a:r>
                    </a:p>
                  </a:txBody>
                  <a:tcPr/>
                </a:tc>
                <a:extLst>
                  <a:ext uri="{0D108BD9-81ED-4DB2-BD59-A6C34878D82A}">
                    <a16:rowId xmlns:a16="http://schemas.microsoft.com/office/drawing/2014/main" val="4171073106"/>
                  </a:ext>
                </a:extLst>
              </a:tr>
              <a:tr h="572056">
                <a:tc>
                  <a:txBody>
                    <a:bodyPr/>
                    <a:lstStyle/>
                    <a:p>
                      <a:r>
                        <a:rPr lang="zh-CN" altLang="en-US" dirty="0"/>
                        <a:t>沈宏霓</a:t>
                      </a:r>
                    </a:p>
                  </a:txBody>
                  <a:tcPr/>
                </a:tc>
                <a:tc>
                  <a:txBody>
                    <a:bodyPr/>
                    <a:lstStyle/>
                    <a:p>
                      <a:r>
                        <a:rPr lang="en-US" altLang="zh-CN" dirty="0"/>
                        <a:t>20%</a:t>
                      </a:r>
                      <a:endParaRPr lang="zh-CN" altLang="en-US" dirty="0"/>
                    </a:p>
                  </a:txBody>
                  <a:tcPr/>
                </a:tc>
                <a:tc>
                  <a:txBody>
                    <a:bodyPr/>
                    <a:lstStyle/>
                    <a:p>
                      <a:r>
                        <a:rPr lang="zh-CN" altLang="en-US" dirty="0"/>
                        <a:t>背景调查、系统设计、文档撰写</a:t>
                      </a:r>
                    </a:p>
                  </a:txBody>
                  <a:tcPr/>
                </a:tc>
                <a:extLst>
                  <a:ext uri="{0D108BD9-81ED-4DB2-BD59-A6C34878D82A}">
                    <a16:rowId xmlns:a16="http://schemas.microsoft.com/office/drawing/2014/main" val="4268280810"/>
                  </a:ext>
                </a:extLst>
              </a:tr>
              <a:tr h="572056">
                <a:tc>
                  <a:txBody>
                    <a:bodyPr/>
                    <a:lstStyle/>
                    <a:p>
                      <a:r>
                        <a:rPr lang="zh-CN" altLang="en-US" dirty="0"/>
                        <a:t>裴一非</a:t>
                      </a:r>
                    </a:p>
                  </a:txBody>
                  <a:tcPr/>
                </a:tc>
                <a:tc>
                  <a:txBody>
                    <a:bodyPr/>
                    <a:lstStyle/>
                    <a:p>
                      <a:r>
                        <a:rPr lang="en-US" altLang="zh-CN" dirty="0"/>
                        <a:t>20%</a:t>
                      </a:r>
                      <a:endParaRPr lang="zh-CN" altLang="en-US" dirty="0"/>
                    </a:p>
                  </a:txBody>
                  <a:tcPr/>
                </a:tc>
                <a:tc>
                  <a:txBody>
                    <a:bodyPr/>
                    <a:lstStyle/>
                    <a:p>
                      <a:r>
                        <a:rPr lang="zh-CN" altLang="en-US" dirty="0"/>
                        <a:t>背景调查、系统设计、文档撰写</a:t>
                      </a:r>
                    </a:p>
                  </a:txBody>
                  <a:tcPr/>
                </a:tc>
                <a:extLst>
                  <a:ext uri="{0D108BD9-81ED-4DB2-BD59-A6C34878D82A}">
                    <a16:rowId xmlns:a16="http://schemas.microsoft.com/office/drawing/2014/main" val="684513537"/>
                  </a:ext>
                </a:extLst>
              </a:tr>
              <a:tr h="572056">
                <a:tc>
                  <a:txBody>
                    <a:bodyPr/>
                    <a:lstStyle/>
                    <a:p>
                      <a:r>
                        <a:rPr lang="zh-CN" altLang="en-US" dirty="0"/>
                        <a:t>邵行健</a:t>
                      </a:r>
                    </a:p>
                  </a:txBody>
                  <a:tcPr/>
                </a:tc>
                <a:tc>
                  <a:txBody>
                    <a:bodyPr/>
                    <a:lstStyle/>
                    <a:p>
                      <a:r>
                        <a:rPr lang="en-US" altLang="zh-CN" dirty="0"/>
                        <a:t>10%</a:t>
                      </a:r>
                      <a:endParaRPr lang="zh-CN" altLang="en-US" dirty="0"/>
                    </a:p>
                  </a:txBody>
                  <a:tcPr/>
                </a:tc>
                <a:tc>
                  <a:txBody>
                    <a:bodyPr/>
                    <a:lstStyle/>
                    <a:p>
                      <a:r>
                        <a:rPr lang="zh-CN" altLang="en-US" dirty="0"/>
                        <a:t>背景调查、文档撰写</a:t>
                      </a:r>
                    </a:p>
                  </a:txBody>
                  <a:tcPr/>
                </a:tc>
                <a:extLst>
                  <a:ext uri="{0D108BD9-81ED-4DB2-BD59-A6C34878D82A}">
                    <a16:rowId xmlns:a16="http://schemas.microsoft.com/office/drawing/2014/main" val="2698015066"/>
                  </a:ext>
                </a:extLst>
              </a:tr>
            </a:tbl>
          </a:graphicData>
        </a:graphic>
      </p:graphicFrame>
    </p:spTree>
    <p:extLst>
      <p:ext uri="{BB962C8B-B14F-4D97-AF65-F5344CB8AC3E}">
        <p14:creationId xmlns:p14="http://schemas.microsoft.com/office/powerpoint/2010/main" val="2112899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0">
            <a:extLst>
              <a:ext uri="{FF2B5EF4-FFF2-40B4-BE49-F238E27FC236}">
                <a16:creationId xmlns:a16="http://schemas.microsoft.com/office/drawing/2014/main" id="{648096D3-0799-B8FE-18B7-AC91B4837572}"/>
              </a:ext>
            </a:extLst>
          </p:cNvPr>
          <p:cNvSpPr/>
          <p:nvPr/>
        </p:nvSpPr>
        <p:spPr>
          <a:xfrm>
            <a:off x="-847090" y="5008880"/>
            <a:ext cx="3032760" cy="3032760"/>
          </a:xfrm>
          <a:prstGeom prst="ellipse">
            <a:avLst/>
          </a:prstGeom>
          <a:solidFill>
            <a:srgbClr val="1E46EB">
              <a:alpha val="16863"/>
            </a:srgbClr>
          </a:solidFill>
          <a:ln/>
        </p:spPr>
        <p:txBody>
          <a:bodyPr/>
          <a:lstStyle/>
          <a:p>
            <a:endParaRPr lang="zh-CN" altLang="en-US"/>
          </a:p>
        </p:txBody>
      </p:sp>
      <p:sp>
        <p:nvSpPr>
          <p:cNvPr id="22" name="Text 1">
            <a:extLst>
              <a:ext uri="{FF2B5EF4-FFF2-40B4-BE49-F238E27FC236}">
                <a16:creationId xmlns:a16="http://schemas.microsoft.com/office/drawing/2014/main" id="{26182A20-30F8-9593-7E5D-0D36FC8061C9}"/>
              </a:ext>
            </a:extLst>
          </p:cNvPr>
          <p:cNvSpPr/>
          <p:nvPr/>
        </p:nvSpPr>
        <p:spPr>
          <a:xfrm>
            <a:off x="-847090" y="5008880"/>
            <a:ext cx="3032760" cy="303276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23" name="Shape 2">
            <a:extLst>
              <a:ext uri="{FF2B5EF4-FFF2-40B4-BE49-F238E27FC236}">
                <a16:creationId xmlns:a16="http://schemas.microsoft.com/office/drawing/2014/main" id="{5726A1B1-7C79-43FD-67B1-44D8742EC79B}"/>
              </a:ext>
            </a:extLst>
          </p:cNvPr>
          <p:cNvSpPr/>
          <p:nvPr/>
        </p:nvSpPr>
        <p:spPr>
          <a:xfrm>
            <a:off x="9249410" y="-1319530"/>
            <a:ext cx="4099560" cy="4191000"/>
          </a:xfrm>
          <a:prstGeom prst="ellipse">
            <a:avLst/>
          </a:prstGeom>
          <a:solidFill>
            <a:srgbClr val="1CA97E">
              <a:alpha val="16863"/>
            </a:srgbClr>
          </a:solidFill>
          <a:ln/>
        </p:spPr>
        <p:txBody>
          <a:bodyPr/>
          <a:lstStyle/>
          <a:p>
            <a:endParaRPr lang="zh-CN" altLang="en-US"/>
          </a:p>
        </p:txBody>
      </p:sp>
      <p:sp>
        <p:nvSpPr>
          <p:cNvPr id="24" name="Text 3">
            <a:extLst>
              <a:ext uri="{FF2B5EF4-FFF2-40B4-BE49-F238E27FC236}">
                <a16:creationId xmlns:a16="http://schemas.microsoft.com/office/drawing/2014/main" id="{6960FC3C-D449-986D-226A-BC92DFC13A6F}"/>
              </a:ext>
            </a:extLst>
          </p:cNvPr>
          <p:cNvSpPr/>
          <p:nvPr/>
        </p:nvSpPr>
        <p:spPr>
          <a:xfrm>
            <a:off x="9249410" y="-1319530"/>
            <a:ext cx="4099560" cy="41910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pic>
        <p:nvPicPr>
          <p:cNvPr id="25" name="Image 0" descr="https://test-kimi-img.moonshot.cn/pub/slides/slides_tmpl/image/25-05-30-11:09:24-d0si2p475iks832jegeg.png">
            <a:extLst>
              <a:ext uri="{FF2B5EF4-FFF2-40B4-BE49-F238E27FC236}">
                <a16:creationId xmlns:a16="http://schemas.microsoft.com/office/drawing/2014/main" id="{B5C979AC-FD35-F39B-AA30-91F6DA5E20EA}"/>
              </a:ext>
            </a:extLst>
          </p:cNvPr>
          <p:cNvPicPr>
            <a:picLocks noChangeAspect="1"/>
          </p:cNvPicPr>
          <p:nvPr/>
        </p:nvPicPr>
        <p:blipFill>
          <a:blip r:embed="rId2"/>
          <a:srcRect l="13" r="13"/>
          <a:stretch/>
        </p:blipFill>
        <p:spPr>
          <a:xfrm>
            <a:off x="-635" y="0"/>
            <a:ext cx="12207240" cy="6832600"/>
          </a:xfrm>
          <a:prstGeom prst="rect">
            <a:avLst/>
          </a:prstGeom>
        </p:spPr>
      </p:pic>
      <p:sp>
        <p:nvSpPr>
          <p:cNvPr id="26" name="Shape 4">
            <a:extLst>
              <a:ext uri="{FF2B5EF4-FFF2-40B4-BE49-F238E27FC236}">
                <a16:creationId xmlns:a16="http://schemas.microsoft.com/office/drawing/2014/main" id="{F4946DB6-0CA7-AAF9-77C1-162A73EBF36E}"/>
              </a:ext>
            </a:extLst>
          </p:cNvPr>
          <p:cNvSpPr/>
          <p:nvPr/>
        </p:nvSpPr>
        <p:spPr>
          <a:xfrm>
            <a:off x="318" y="6584950"/>
            <a:ext cx="12191365" cy="152400"/>
          </a:xfrm>
          <a:prstGeom prst="rect">
            <a:avLst/>
          </a:prstGeom>
          <a:solidFill>
            <a:srgbClr val="1CA97E"/>
          </a:solidFill>
          <a:ln/>
        </p:spPr>
        <p:txBody>
          <a:bodyPr/>
          <a:lstStyle/>
          <a:p>
            <a:endParaRPr lang="zh-CN" altLang="en-US">
              <a:latin typeface="宋体" panose="02010600030101010101" pitchFamily="2" charset="-122"/>
              <a:ea typeface="宋体" panose="02010600030101010101" pitchFamily="2" charset="-122"/>
            </a:endParaRPr>
          </a:p>
        </p:txBody>
      </p:sp>
      <p:sp>
        <p:nvSpPr>
          <p:cNvPr id="27" name="Text 5">
            <a:extLst>
              <a:ext uri="{FF2B5EF4-FFF2-40B4-BE49-F238E27FC236}">
                <a16:creationId xmlns:a16="http://schemas.microsoft.com/office/drawing/2014/main" id="{560BD1B8-CC32-655C-BF05-4CC548200B6F}"/>
              </a:ext>
            </a:extLst>
          </p:cNvPr>
          <p:cNvSpPr/>
          <p:nvPr/>
        </p:nvSpPr>
        <p:spPr>
          <a:xfrm>
            <a:off x="318" y="658495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28" name="Shape 6">
            <a:extLst>
              <a:ext uri="{FF2B5EF4-FFF2-40B4-BE49-F238E27FC236}">
                <a16:creationId xmlns:a16="http://schemas.microsoft.com/office/drawing/2014/main" id="{8DF76850-B9A3-01DA-6223-24CBBD3C1D72}"/>
              </a:ext>
            </a:extLst>
          </p:cNvPr>
          <p:cNvSpPr/>
          <p:nvPr/>
        </p:nvSpPr>
        <p:spPr>
          <a:xfrm>
            <a:off x="318" y="6705600"/>
            <a:ext cx="12191365" cy="152400"/>
          </a:xfrm>
          <a:prstGeom prst="rect">
            <a:avLst/>
          </a:prstGeom>
          <a:solidFill>
            <a:srgbClr val="1E46EB"/>
          </a:solidFill>
          <a:ln/>
        </p:spPr>
        <p:txBody>
          <a:bodyPr/>
          <a:lstStyle/>
          <a:p>
            <a:endParaRPr lang="zh-CN" altLang="en-US"/>
          </a:p>
        </p:txBody>
      </p:sp>
      <p:sp>
        <p:nvSpPr>
          <p:cNvPr id="29" name="Text 7">
            <a:extLst>
              <a:ext uri="{FF2B5EF4-FFF2-40B4-BE49-F238E27FC236}">
                <a16:creationId xmlns:a16="http://schemas.microsoft.com/office/drawing/2014/main" id="{CDDDD643-E3CF-32D7-9D55-EF311BDC8F31}"/>
              </a:ext>
            </a:extLst>
          </p:cNvPr>
          <p:cNvSpPr/>
          <p:nvPr/>
        </p:nvSpPr>
        <p:spPr>
          <a:xfrm>
            <a:off x="318" y="670560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30" name="Text 8">
            <a:extLst>
              <a:ext uri="{FF2B5EF4-FFF2-40B4-BE49-F238E27FC236}">
                <a16:creationId xmlns:a16="http://schemas.microsoft.com/office/drawing/2014/main" id="{819BC718-9B63-6E32-CAC1-642624C6B22E}"/>
              </a:ext>
            </a:extLst>
          </p:cNvPr>
          <p:cNvSpPr/>
          <p:nvPr/>
        </p:nvSpPr>
        <p:spPr>
          <a:xfrm>
            <a:off x="2965036" y="2806853"/>
            <a:ext cx="6885305" cy="1200329"/>
          </a:xfrm>
          <a:prstGeom prst="rect">
            <a:avLst/>
          </a:prstGeom>
          <a:noFill/>
          <a:ln/>
        </p:spPr>
        <p:txBody>
          <a:bodyPr wrap="square" lIns="91440" tIns="45720" rIns="91440" bIns="45720" rtlCol="0" anchor="t">
            <a:spAutoFit/>
          </a:bodyPr>
          <a:lstStyle/>
          <a:p>
            <a:pPr marL="0" indent="0" algn="ctr">
              <a:lnSpc>
                <a:spcPct val="100000"/>
              </a:lnSpc>
              <a:buNone/>
            </a:pPr>
            <a:r>
              <a:rPr lang="zh-CN" altLang="en-US" sz="7200" b="1" dirty="0">
                <a:solidFill>
                  <a:srgbClr val="1E46EB"/>
                </a:solidFill>
                <a:latin typeface="宋体" panose="02010600030101010101" pitchFamily="2" charset="-122"/>
                <a:ea typeface="宋体" panose="02010600030101010101" pitchFamily="2" charset="-122"/>
                <a:cs typeface="MiSans" pitchFamily="34" charset="-120"/>
              </a:rPr>
              <a:t>感谢！</a:t>
            </a:r>
            <a:endParaRPr lang="en-US" sz="7200" dirty="0">
              <a:latin typeface="宋体" panose="02010600030101010101" pitchFamily="2" charset="-122"/>
              <a:ea typeface="宋体" panose="02010600030101010101" pitchFamily="2" charset="-122"/>
            </a:endParaRPr>
          </a:p>
        </p:txBody>
      </p:sp>
      <p:sp>
        <p:nvSpPr>
          <p:cNvPr id="32" name="Shape 10">
            <a:extLst>
              <a:ext uri="{FF2B5EF4-FFF2-40B4-BE49-F238E27FC236}">
                <a16:creationId xmlns:a16="http://schemas.microsoft.com/office/drawing/2014/main" id="{2E7B1F7A-C028-CB5E-D5AB-0576CDE313F9}"/>
              </a:ext>
            </a:extLst>
          </p:cNvPr>
          <p:cNvSpPr/>
          <p:nvPr/>
        </p:nvSpPr>
        <p:spPr>
          <a:xfrm rot="20340000">
            <a:off x="4584566" y="3246507"/>
            <a:ext cx="2808847" cy="684270"/>
          </a:xfrm>
          <a:prstGeom prst="ellipse">
            <a:avLst/>
          </a:prstGeom>
          <a:solidFill>
            <a:srgbClr val="000000">
              <a:alpha val="0"/>
            </a:srgbClr>
          </a:solidFill>
          <a:ln w="19050">
            <a:gradFill flip="none" rotWithShape="1">
              <a:gsLst>
                <a:gs pos="24000">
                  <a:srgbClr val="1E46EB">
                    <a:alpha val="0"/>
                  </a:srgbClr>
                </a:gs>
                <a:gs pos="100000">
                  <a:srgbClr val="1E46EB"/>
                </a:gs>
              </a:gsLst>
              <a:lin ang="5400000" scaled="1"/>
            </a:gradFill>
            <a:prstDash val="solid"/>
          </a:ln>
        </p:spPr>
        <p:txBody>
          <a:bodyPr/>
          <a:lstStyle/>
          <a:p>
            <a:endParaRPr lang="zh-CN" altLang="en-US">
              <a:latin typeface="宋体" panose="02010600030101010101" pitchFamily="2" charset="-122"/>
              <a:ea typeface="宋体" panose="02010600030101010101" pitchFamily="2" charset="-122"/>
            </a:endParaRPr>
          </a:p>
        </p:txBody>
      </p:sp>
      <p:sp>
        <p:nvSpPr>
          <p:cNvPr id="33" name="Text 11">
            <a:extLst>
              <a:ext uri="{FF2B5EF4-FFF2-40B4-BE49-F238E27FC236}">
                <a16:creationId xmlns:a16="http://schemas.microsoft.com/office/drawing/2014/main" id="{83E91625-4A9E-E3F3-69A8-B3B00AB374A1}"/>
              </a:ext>
            </a:extLst>
          </p:cNvPr>
          <p:cNvSpPr/>
          <p:nvPr/>
        </p:nvSpPr>
        <p:spPr>
          <a:xfrm rot="20340000">
            <a:off x="5207353" y="2025906"/>
            <a:ext cx="2808847" cy="68427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34" name="Shape 12">
            <a:extLst>
              <a:ext uri="{FF2B5EF4-FFF2-40B4-BE49-F238E27FC236}">
                <a16:creationId xmlns:a16="http://schemas.microsoft.com/office/drawing/2014/main" id="{5194ABB0-EB09-0C43-FEE0-22FF165D09DD}"/>
              </a:ext>
            </a:extLst>
          </p:cNvPr>
          <p:cNvSpPr/>
          <p:nvPr/>
        </p:nvSpPr>
        <p:spPr>
          <a:xfrm>
            <a:off x="4996111" y="4102432"/>
            <a:ext cx="180054" cy="180071"/>
          </a:xfrm>
          <a:prstGeom prst="ellipse">
            <a:avLst/>
          </a:prstGeom>
          <a:solidFill>
            <a:srgbClr val="1E46EB"/>
          </a:solidFill>
          <a:ln/>
        </p:spPr>
        <p:txBody>
          <a:bodyPr/>
          <a:lstStyle/>
          <a:p>
            <a:endParaRPr lang="zh-CN" altLang="en-US">
              <a:latin typeface="宋体" panose="02010600030101010101" pitchFamily="2" charset="-122"/>
              <a:ea typeface="宋体" panose="02010600030101010101" pitchFamily="2" charset="-122"/>
            </a:endParaRPr>
          </a:p>
        </p:txBody>
      </p:sp>
      <p:sp>
        <p:nvSpPr>
          <p:cNvPr id="35" name="Text 13">
            <a:extLst>
              <a:ext uri="{FF2B5EF4-FFF2-40B4-BE49-F238E27FC236}">
                <a16:creationId xmlns:a16="http://schemas.microsoft.com/office/drawing/2014/main" id="{7DF8AF05-DC8B-BC1D-2A3B-46A86CBE033E}"/>
              </a:ext>
            </a:extLst>
          </p:cNvPr>
          <p:cNvSpPr/>
          <p:nvPr/>
        </p:nvSpPr>
        <p:spPr>
          <a:xfrm>
            <a:off x="6044755" y="2859562"/>
            <a:ext cx="180054" cy="180071"/>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36" name="Shape 14">
            <a:extLst>
              <a:ext uri="{FF2B5EF4-FFF2-40B4-BE49-F238E27FC236}">
                <a16:creationId xmlns:a16="http://schemas.microsoft.com/office/drawing/2014/main" id="{72179C64-A8E2-86EF-91BB-532AFD49D849}"/>
              </a:ext>
            </a:extLst>
          </p:cNvPr>
          <p:cNvSpPr/>
          <p:nvPr/>
        </p:nvSpPr>
        <p:spPr>
          <a:xfrm>
            <a:off x="7147207" y="3247457"/>
            <a:ext cx="90027" cy="90036"/>
          </a:xfrm>
          <a:prstGeom prst="ellipse">
            <a:avLst/>
          </a:prstGeom>
          <a:solidFill>
            <a:srgbClr val="1E46EB"/>
          </a:solidFill>
          <a:ln/>
        </p:spPr>
        <p:txBody>
          <a:bodyPr/>
          <a:lstStyle/>
          <a:p>
            <a:endParaRPr lang="zh-CN" altLang="en-US">
              <a:latin typeface="宋体" panose="02010600030101010101" pitchFamily="2" charset="-122"/>
              <a:ea typeface="宋体" panose="02010600030101010101" pitchFamily="2" charset="-122"/>
            </a:endParaRPr>
          </a:p>
        </p:txBody>
      </p:sp>
      <p:sp>
        <p:nvSpPr>
          <p:cNvPr id="37" name="Text 15">
            <a:extLst>
              <a:ext uri="{FF2B5EF4-FFF2-40B4-BE49-F238E27FC236}">
                <a16:creationId xmlns:a16="http://schemas.microsoft.com/office/drawing/2014/main" id="{BB902477-96CD-DACE-5E02-418A37D1EC85}"/>
              </a:ext>
            </a:extLst>
          </p:cNvPr>
          <p:cNvSpPr/>
          <p:nvPr/>
        </p:nvSpPr>
        <p:spPr>
          <a:xfrm>
            <a:off x="7878727" y="2074041"/>
            <a:ext cx="90027" cy="90036"/>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68575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857250" y="-731520"/>
            <a:ext cx="2407920" cy="2407920"/>
          </a:xfrm>
          <a:prstGeom prst="ellipse">
            <a:avLst/>
          </a:prstGeom>
          <a:solidFill>
            <a:srgbClr val="1CA97E">
              <a:alpha val="16863"/>
            </a:srgbClr>
          </a:solidFill>
          <a:ln/>
        </p:spPr>
        <p:txBody>
          <a:bodyPr/>
          <a:lstStyle/>
          <a:p>
            <a:endParaRPr lang="zh-CN" altLang="en-US"/>
          </a:p>
        </p:txBody>
      </p:sp>
      <p:sp>
        <p:nvSpPr>
          <p:cNvPr id="3" name="Text 1"/>
          <p:cNvSpPr/>
          <p:nvPr/>
        </p:nvSpPr>
        <p:spPr>
          <a:xfrm>
            <a:off x="-857250" y="-731520"/>
            <a:ext cx="2407920" cy="240792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4" name="Shape 2"/>
          <p:cNvSpPr/>
          <p:nvPr/>
        </p:nvSpPr>
        <p:spPr>
          <a:xfrm>
            <a:off x="-847090" y="5008880"/>
            <a:ext cx="3032760" cy="3032760"/>
          </a:xfrm>
          <a:prstGeom prst="ellipse">
            <a:avLst/>
          </a:prstGeom>
          <a:solidFill>
            <a:srgbClr val="1E46EB">
              <a:alpha val="16863"/>
            </a:srgbClr>
          </a:solidFill>
          <a:ln/>
        </p:spPr>
        <p:txBody>
          <a:bodyPr/>
          <a:lstStyle/>
          <a:p>
            <a:endParaRPr lang="zh-CN" altLang="en-US"/>
          </a:p>
        </p:txBody>
      </p:sp>
      <p:sp>
        <p:nvSpPr>
          <p:cNvPr id="5" name="Text 3"/>
          <p:cNvSpPr/>
          <p:nvPr/>
        </p:nvSpPr>
        <p:spPr>
          <a:xfrm>
            <a:off x="-847090" y="5008880"/>
            <a:ext cx="3032760" cy="303276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6" name="Shape 4"/>
          <p:cNvSpPr/>
          <p:nvPr/>
        </p:nvSpPr>
        <p:spPr>
          <a:xfrm>
            <a:off x="8296910" y="-1224280"/>
            <a:ext cx="4099560" cy="4191000"/>
          </a:xfrm>
          <a:prstGeom prst="ellipse">
            <a:avLst/>
          </a:prstGeom>
          <a:solidFill>
            <a:srgbClr val="1CA97E">
              <a:alpha val="16863"/>
            </a:srgbClr>
          </a:solidFill>
          <a:ln/>
        </p:spPr>
        <p:txBody>
          <a:bodyPr/>
          <a:lstStyle/>
          <a:p>
            <a:endParaRPr lang="zh-CN" altLang="en-US"/>
          </a:p>
        </p:txBody>
      </p:sp>
      <p:sp>
        <p:nvSpPr>
          <p:cNvPr id="7" name="Text 5"/>
          <p:cNvSpPr/>
          <p:nvPr/>
        </p:nvSpPr>
        <p:spPr>
          <a:xfrm>
            <a:off x="8296910" y="-1224280"/>
            <a:ext cx="4099560" cy="41910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8" name="Shape 6"/>
          <p:cNvSpPr/>
          <p:nvPr/>
        </p:nvSpPr>
        <p:spPr>
          <a:xfrm>
            <a:off x="5401310" y="2143760"/>
            <a:ext cx="4099560" cy="4191000"/>
          </a:xfrm>
          <a:prstGeom prst="ellipse">
            <a:avLst/>
          </a:prstGeom>
          <a:solidFill>
            <a:srgbClr val="1CA97E">
              <a:alpha val="16863"/>
            </a:srgbClr>
          </a:solidFill>
          <a:ln/>
        </p:spPr>
        <p:txBody>
          <a:bodyPr/>
          <a:lstStyle/>
          <a:p>
            <a:endParaRPr lang="zh-CN" altLang="en-US"/>
          </a:p>
        </p:txBody>
      </p:sp>
      <p:sp>
        <p:nvSpPr>
          <p:cNvPr id="9" name="Text 7"/>
          <p:cNvSpPr/>
          <p:nvPr/>
        </p:nvSpPr>
        <p:spPr>
          <a:xfrm>
            <a:off x="5401310" y="2143760"/>
            <a:ext cx="4099560" cy="41910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0" name="Shape 8"/>
          <p:cNvSpPr/>
          <p:nvPr/>
        </p:nvSpPr>
        <p:spPr>
          <a:xfrm>
            <a:off x="890905" y="1750695"/>
            <a:ext cx="9448800" cy="4665345"/>
          </a:xfrm>
          <a:prstGeom prst="roundRect">
            <a:avLst>
              <a:gd name="adj" fmla="val 4992"/>
            </a:avLst>
          </a:prstGeom>
          <a:solidFill>
            <a:srgbClr val="FFFFFF"/>
          </a:solidFill>
          <a:ln w="19050">
            <a:gradFill flip="none" rotWithShape="1">
              <a:gsLst>
                <a:gs pos="14000">
                  <a:srgbClr val="1031B7">
                    <a:alpha val="0"/>
                  </a:srgbClr>
                </a:gs>
                <a:gs pos="100000">
                  <a:srgbClr val="1E46EB"/>
                </a:gs>
              </a:gsLst>
              <a:lin ang="10800000" scaled="1"/>
            </a:gradFill>
            <a:prstDash val="solid"/>
          </a:ln>
        </p:spPr>
        <p:txBody>
          <a:bodyPr/>
          <a:lstStyle/>
          <a:p>
            <a:endParaRPr lang="zh-CN" altLang="en-US"/>
          </a:p>
        </p:txBody>
      </p:sp>
      <p:sp>
        <p:nvSpPr>
          <p:cNvPr id="11" name="Text 9"/>
          <p:cNvSpPr/>
          <p:nvPr/>
        </p:nvSpPr>
        <p:spPr>
          <a:xfrm>
            <a:off x="890905" y="1750695"/>
            <a:ext cx="9448800" cy="4665345"/>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pic>
        <p:nvPicPr>
          <p:cNvPr id="12" name="Image 0" descr="https://test-kimi-img.moonshot.cn/pub/slides/slides_tmpl/image/25-05-30-11:09:14-d0si2mk75iks832jegd0.png"/>
          <p:cNvPicPr>
            <a:picLocks noChangeAspect="1"/>
          </p:cNvPicPr>
          <p:nvPr/>
        </p:nvPicPr>
        <p:blipFill>
          <a:blip r:embed="rId3"/>
          <a:srcRect l="32" r="32"/>
          <a:stretch/>
        </p:blipFill>
        <p:spPr>
          <a:xfrm>
            <a:off x="8250555" y="-13970"/>
            <a:ext cx="3941445" cy="6871970"/>
          </a:xfrm>
          <a:prstGeom prst="rect">
            <a:avLst/>
          </a:prstGeom>
        </p:spPr>
      </p:pic>
      <p:sp>
        <p:nvSpPr>
          <p:cNvPr id="13" name="Shape 10"/>
          <p:cNvSpPr/>
          <p:nvPr/>
        </p:nvSpPr>
        <p:spPr>
          <a:xfrm>
            <a:off x="318" y="6584950"/>
            <a:ext cx="12191365" cy="152400"/>
          </a:xfrm>
          <a:prstGeom prst="rect">
            <a:avLst/>
          </a:prstGeom>
          <a:solidFill>
            <a:srgbClr val="1CA97E"/>
          </a:solidFill>
          <a:ln/>
        </p:spPr>
        <p:txBody>
          <a:bodyPr/>
          <a:lstStyle/>
          <a:p>
            <a:endParaRPr lang="zh-CN" altLang="en-US"/>
          </a:p>
        </p:txBody>
      </p:sp>
      <p:sp>
        <p:nvSpPr>
          <p:cNvPr id="14" name="Text 11"/>
          <p:cNvSpPr/>
          <p:nvPr/>
        </p:nvSpPr>
        <p:spPr>
          <a:xfrm>
            <a:off x="318" y="658495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5" name="Shape 12"/>
          <p:cNvSpPr/>
          <p:nvPr/>
        </p:nvSpPr>
        <p:spPr>
          <a:xfrm>
            <a:off x="318" y="6705600"/>
            <a:ext cx="12191365" cy="152400"/>
          </a:xfrm>
          <a:prstGeom prst="rect">
            <a:avLst/>
          </a:prstGeom>
          <a:solidFill>
            <a:srgbClr val="1E46EB"/>
          </a:solidFill>
          <a:ln/>
        </p:spPr>
        <p:txBody>
          <a:bodyPr/>
          <a:lstStyle/>
          <a:p>
            <a:endParaRPr lang="zh-CN" altLang="en-US"/>
          </a:p>
        </p:txBody>
      </p:sp>
      <p:sp>
        <p:nvSpPr>
          <p:cNvPr id="16" name="Text 13"/>
          <p:cNvSpPr/>
          <p:nvPr/>
        </p:nvSpPr>
        <p:spPr>
          <a:xfrm>
            <a:off x="318" y="670560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7" name="Shape 14"/>
          <p:cNvSpPr/>
          <p:nvPr/>
        </p:nvSpPr>
        <p:spPr>
          <a:xfrm>
            <a:off x="1118235" y="647700"/>
            <a:ext cx="6924675" cy="922020"/>
          </a:xfrm>
          <a:prstGeom prst="rect">
            <a:avLst/>
          </a:prstGeom>
          <a:solidFill>
            <a:srgbClr val="000000">
              <a:alpha val="0"/>
            </a:srgbClr>
          </a:solidFill>
          <a:ln/>
        </p:spPr>
        <p:txBody>
          <a:bodyPr/>
          <a:lstStyle/>
          <a:p>
            <a:endParaRPr lang="zh-CN" altLang="en-US"/>
          </a:p>
        </p:txBody>
      </p:sp>
      <p:sp>
        <p:nvSpPr>
          <p:cNvPr id="18" name="Text 15"/>
          <p:cNvSpPr/>
          <p:nvPr/>
        </p:nvSpPr>
        <p:spPr>
          <a:xfrm>
            <a:off x="1118235" y="647700"/>
            <a:ext cx="6924675" cy="922020"/>
          </a:xfrm>
          <a:prstGeom prst="rect">
            <a:avLst/>
          </a:prstGeom>
          <a:noFill/>
          <a:ln/>
        </p:spPr>
        <p:txBody>
          <a:bodyPr wrap="square" lIns="45720" tIns="91440" rIns="91440" bIns="45720" rtlCol="0" anchor="t"/>
          <a:lstStyle/>
          <a:p>
            <a:pPr marL="0" indent="0" algn="l">
              <a:lnSpc>
                <a:spcPct val="100000"/>
              </a:lnSpc>
              <a:buNone/>
            </a:pPr>
            <a:r>
              <a:rPr lang="en-US" sz="5400" b="1" dirty="0">
                <a:solidFill>
                  <a:srgbClr val="1E46EB"/>
                </a:solidFill>
                <a:latin typeface="宋体" panose="02010600030101010101" pitchFamily="2" charset="-122"/>
                <a:ea typeface="宋体" panose="02010600030101010101" pitchFamily="2" charset="-122"/>
                <a:cs typeface="MiSans" pitchFamily="34" charset="-120"/>
              </a:rPr>
              <a:t>目录</a:t>
            </a:r>
            <a:r>
              <a:rPr lang="en-US" sz="3200" b="1" dirty="0">
                <a:solidFill>
                  <a:srgbClr val="1E46EB"/>
                </a:solidFill>
                <a:latin typeface="宋体" panose="02010600030101010101" pitchFamily="2" charset="-122"/>
                <a:ea typeface="宋体" panose="02010600030101010101" pitchFamily="2" charset="-122"/>
                <a:cs typeface="MiSans" pitchFamily="34" charset="-120"/>
              </a:rPr>
              <a:t>/CONTENTS</a:t>
            </a:r>
            <a:endParaRPr lang="en-US" sz="1600" dirty="0">
              <a:latin typeface="宋体" panose="02010600030101010101" pitchFamily="2" charset="-122"/>
              <a:ea typeface="宋体" panose="02010600030101010101" pitchFamily="2" charset="-122"/>
            </a:endParaRPr>
          </a:p>
        </p:txBody>
      </p:sp>
      <p:sp>
        <p:nvSpPr>
          <p:cNvPr id="19" name="Text 16"/>
          <p:cNvSpPr/>
          <p:nvPr/>
        </p:nvSpPr>
        <p:spPr>
          <a:xfrm>
            <a:off x="1214755" y="2065020"/>
            <a:ext cx="780415" cy="584775"/>
          </a:xfrm>
          <a:prstGeom prst="rect">
            <a:avLst/>
          </a:prstGeom>
          <a:noFill/>
          <a:ln/>
        </p:spPr>
        <p:txBody>
          <a:bodyPr wrap="square" lIns="91440" tIns="45720" rIns="91440" bIns="45720" rtlCol="0" anchor="t">
            <a:spAutoFit/>
          </a:bodyPr>
          <a:lstStyle/>
          <a:p>
            <a:pPr marL="0" indent="0" algn="ctr">
              <a:lnSpc>
                <a:spcPct val="100000"/>
              </a:lnSpc>
              <a:buNone/>
            </a:pPr>
            <a:r>
              <a:rPr lang="en-US" sz="3200" b="1" dirty="0">
                <a:solidFill>
                  <a:srgbClr val="1E46EB"/>
                </a:solidFill>
                <a:latin typeface="宋体" panose="02010600030101010101" pitchFamily="2" charset="-122"/>
                <a:ea typeface="宋体" panose="02010600030101010101" pitchFamily="2" charset="-122"/>
                <a:cs typeface="MiSans" pitchFamily="34" charset="-120"/>
              </a:rPr>
              <a:t>01</a:t>
            </a:r>
            <a:endParaRPr lang="en-US" sz="1600" dirty="0">
              <a:latin typeface="宋体" panose="02010600030101010101" pitchFamily="2" charset="-122"/>
              <a:ea typeface="宋体" panose="02010600030101010101" pitchFamily="2" charset="-122"/>
            </a:endParaRPr>
          </a:p>
        </p:txBody>
      </p:sp>
      <p:sp>
        <p:nvSpPr>
          <p:cNvPr id="20" name="Text 17"/>
          <p:cNvSpPr/>
          <p:nvPr/>
        </p:nvSpPr>
        <p:spPr>
          <a:xfrm>
            <a:off x="2169160" y="2118360"/>
            <a:ext cx="6160135" cy="523220"/>
          </a:xfrm>
          <a:prstGeom prst="rect">
            <a:avLst/>
          </a:prstGeom>
          <a:noFill/>
          <a:ln/>
        </p:spPr>
        <p:txBody>
          <a:bodyPr wrap="square" lIns="91440" tIns="45720" rIns="91440" bIns="45720" rtlCol="0" anchor="t">
            <a:spAutoFit/>
          </a:bodyPr>
          <a:lstStyle/>
          <a:p>
            <a:pPr marL="0" indent="0" algn="l">
              <a:lnSpc>
                <a:spcPct val="100000"/>
              </a:lnSpc>
              <a:buNone/>
            </a:pPr>
            <a:r>
              <a:rPr lang="en-US" sz="2800" b="1" dirty="0" err="1">
                <a:solidFill>
                  <a:srgbClr val="404040"/>
                </a:solidFill>
                <a:latin typeface="宋体" panose="02010600030101010101" pitchFamily="2" charset="-122"/>
                <a:ea typeface="宋体" panose="02010600030101010101" pitchFamily="2" charset="-122"/>
                <a:cs typeface="MiSans" pitchFamily="34" charset="-120"/>
              </a:rPr>
              <a:t>研究背景</a:t>
            </a:r>
            <a:endParaRPr lang="en-US" sz="1600" dirty="0">
              <a:latin typeface="宋体" panose="02010600030101010101" pitchFamily="2" charset="-122"/>
              <a:ea typeface="宋体" panose="02010600030101010101" pitchFamily="2" charset="-122"/>
            </a:endParaRPr>
          </a:p>
        </p:txBody>
      </p:sp>
      <p:sp>
        <p:nvSpPr>
          <p:cNvPr id="21" name="Text 18"/>
          <p:cNvSpPr/>
          <p:nvPr/>
        </p:nvSpPr>
        <p:spPr>
          <a:xfrm>
            <a:off x="1214755" y="2757805"/>
            <a:ext cx="818515" cy="584775"/>
          </a:xfrm>
          <a:prstGeom prst="rect">
            <a:avLst/>
          </a:prstGeom>
          <a:noFill/>
          <a:ln/>
        </p:spPr>
        <p:txBody>
          <a:bodyPr wrap="square" lIns="91440" tIns="45720" rIns="91440" bIns="45720" rtlCol="0" anchor="t">
            <a:spAutoFit/>
          </a:bodyPr>
          <a:lstStyle/>
          <a:p>
            <a:pPr marL="0" indent="0" algn="ctr">
              <a:lnSpc>
                <a:spcPct val="100000"/>
              </a:lnSpc>
              <a:buNone/>
            </a:pPr>
            <a:r>
              <a:rPr lang="en-US" sz="3200" b="1" dirty="0">
                <a:solidFill>
                  <a:srgbClr val="1CA97E"/>
                </a:solidFill>
                <a:latin typeface="宋体" panose="02010600030101010101" pitchFamily="2" charset="-122"/>
                <a:ea typeface="宋体" panose="02010600030101010101" pitchFamily="2" charset="-122"/>
                <a:cs typeface="MiSans" pitchFamily="34" charset="-120"/>
              </a:rPr>
              <a:t>02</a:t>
            </a:r>
            <a:endParaRPr lang="en-US" sz="1600" dirty="0">
              <a:latin typeface="宋体" panose="02010600030101010101" pitchFamily="2" charset="-122"/>
              <a:ea typeface="宋体" panose="02010600030101010101" pitchFamily="2" charset="-122"/>
            </a:endParaRPr>
          </a:p>
        </p:txBody>
      </p:sp>
      <p:sp>
        <p:nvSpPr>
          <p:cNvPr id="22" name="Text 19"/>
          <p:cNvSpPr/>
          <p:nvPr/>
        </p:nvSpPr>
        <p:spPr>
          <a:xfrm>
            <a:off x="2169160" y="2809875"/>
            <a:ext cx="6160135" cy="523220"/>
          </a:xfrm>
          <a:prstGeom prst="rect">
            <a:avLst/>
          </a:prstGeom>
          <a:noFill/>
          <a:ln/>
        </p:spPr>
        <p:txBody>
          <a:bodyPr wrap="square" lIns="91440" tIns="45720" rIns="91440" bIns="45720" rtlCol="0" anchor="t">
            <a:spAutoFit/>
          </a:bodyPr>
          <a:lstStyle/>
          <a:p>
            <a:pPr marL="0" indent="0" algn="l">
              <a:lnSpc>
                <a:spcPct val="100000"/>
              </a:lnSpc>
              <a:buNone/>
            </a:pPr>
            <a:r>
              <a:rPr lang="en-US" sz="2800" b="1" dirty="0" err="1">
                <a:solidFill>
                  <a:srgbClr val="404040"/>
                </a:solidFill>
                <a:latin typeface="宋体" panose="02010600030101010101" pitchFamily="2" charset="-122"/>
                <a:ea typeface="宋体" panose="02010600030101010101" pitchFamily="2" charset="-122"/>
                <a:cs typeface="MiSans" pitchFamily="34" charset="-120"/>
              </a:rPr>
              <a:t>研究现状</a:t>
            </a:r>
            <a:endParaRPr lang="en-US" sz="1600" dirty="0">
              <a:latin typeface="宋体" panose="02010600030101010101" pitchFamily="2" charset="-122"/>
              <a:ea typeface="宋体" panose="02010600030101010101" pitchFamily="2" charset="-122"/>
            </a:endParaRPr>
          </a:p>
        </p:txBody>
      </p:sp>
      <p:sp>
        <p:nvSpPr>
          <p:cNvPr id="23" name="Text 20"/>
          <p:cNvSpPr/>
          <p:nvPr/>
        </p:nvSpPr>
        <p:spPr>
          <a:xfrm>
            <a:off x="1214755" y="3450590"/>
            <a:ext cx="818515" cy="584775"/>
          </a:xfrm>
          <a:prstGeom prst="rect">
            <a:avLst/>
          </a:prstGeom>
          <a:noFill/>
          <a:ln/>
        </p:spPr>
        <p:txBody>
          <a:bodyPr wrap="square" lIns="91440" tIns="45720" rIns="91440" bIns="45720" rtlCol="0" anchor="t">
            <a:spAutoFit/>
          </a:bodyPr>
          <a:lstStyle/>
          <a:p>
            <a:pPr marL="0" indent="0" algn="ctr">
              <a:lnSpc>
                <a:spcPct val="100000"/>
              </a:lnSpc>
              <a:buNone/>
            </a:pPr>
            <a:r>
              <a:rPr lang="en-US" sz="3200" b="1" dirty="0">
                <a:solidFill>
                  <a:srgbClr val="1E46EB"/>
                </a:solidFill>
                <a:latin typeface="宋体" panose="02010600030101010101" pitchFamily="2" charset="-122"/>
                <a:ea typeface="宋体" panose="02010600030101010101" pitchFamily="2" charset="-122"/>
                <a:cs typeface="MiSans" pitchFamily="34" charset="-120"/>
              </a:rPr>
              <a:t>03</a:t>
            </a:r>
            <a:endParaRPr lang="en-US" sz="1600" dirty="0">
              <a:latin typeface="宋体" panose="02010600030101010101" pitchFamily="2" charset="-122"/>
              <a:ea typeface="宋体" panose="02010600030101010101" pitchFamily="2" charset="-122"/>
            </a:endParaRPr>
          </a:p>
        </p:txBody>
      </p:sp>
      <p:sp>
        <p:nvSpPr>
          <p:cNvPr id="24" name="Text 21"/>
          <p:cNvSpPr/>
          <p:nvPr/>
        </p:nvSpPr>
        <p:spPr>
          <a:xfrm>
            <a:off x="2169160" y="3502660"/>
            <a:ext cx="6160135" cy="523220"/>
          </a:xfrm>
          <a:prstGeom prst="rect">
            <a:avLst/>
          </a:prstGeom>
          <a:noFill/>
          <a:ln/>
        </p:spPr>
        <p:txBody>
          <a:bodyPr wrap="square" lIns="91440" tIns="45720" rIns="91440" bIns="45720" rtlCol="0" anchor="t">
            <a:spAutoFit/>
          </a:bodyPr>
          <a:lstStyle/>
          <a:p>
            <a:pPr marL="0" indent="0" algn="l">
              <a:lnSpc>
                <a:spcPct val="100000"/>
              </a:lnSpc>
              <a:buNone/>
            </a:pPr>
            <a:r>
              <a:rPr lang="en-US" sz="2800" b="1" dirty="0">
                <a:solidFill>
                  <a:srgbClr val="404040"/>
                </a:solidFill>
                <a:latin typeface="宋体" panose="02010600030101010101" pitchFamily="2" charset="-122"/>
                <a:ea typeface="宋体" panose="02010600030101010101" pitchFamily="2" charset="-122"/>
                <a:cs typeface="MiSans" pitchFamily="34" charset="-120"/>
              </a:rPr>
              <a:t>算法模块</a:t>
            </a:r>
            <a:endParaRPr lang="en-US" sz="1600" dirty="0">
              <a:latin typeface="宋体" panose="02010600030101010101" pitchFamily="2" charset="-122"/>
              <a:ea typeface="宋体" panose="02010600030101010101" pitchFamily="2" charset="-122"/>
            </a:endParaRPr>
          </a:p>
        </p:txBody>
      </p:sp>
      <p:sp>
        <p:nvSpPr>
          <p:cNvPr id="25" name="Text 22"/>
          <p:cNvSpPr/>
          <p:nvPr/>
        </p:nvSpPr>
        <p:spPr>
          <a:xfrm>
            <a:off x="1214755" y="4143375"/>
            <a:ext cx="818515" cy="584775"/>
          </a:xfrm>
          <a:prstGeom prst="rect">
            <a:avLst/>
          </a:prstGeom>
          <a:noFill/>
          <a:ln/>
        </p:spPr>
        <p:txBody>
          <a:bodyPr wrap="square" lIns="91440" tIns="45720" rIns="91440" bIns="45720" rtlCol="0" anchor="t">
            <a:spAutoFit/>
          </a:bodyPr>
          <a:lstStyle/>
          <a:p>
            <a:pPr marL="0" indent="0" algn="ctr">
              <a:lnSpc>
                <a:spcPct val="100000"/>
              </a:lnSpc>
              <a:buNone/>
            </a:pPr>
            <a:r>
              <a:rPr lang="en-US" sz="3200" b="1" dirty="0">
                <a:solidFill>
                  <a:srgbClr val="1CA97E"/>
                </a:solidFill>
                <a:latin typeface="宋体" panose="02010600030101010101" pitchFamily="2" charset="-122"/>
                <a:ea typeface="宋体" panose="02010600030101010101" pitchFamily="2" charset="-122"/>
                <a:cs typeface="MiSans" pitchFamily="34" charset="-120"/>
              </a:rPr>
              <a:t>04</a:t>
            </a:r>
            <a:endParaRPr lang="en-US" sz="1600" dirty="0">
              <a:latin typeface="宋体" panose="02010600030101010101" pitchFamily="2" charset="-122"/>
              <a:ea typeface="宋体" panose="02010600030101010101" pitchFamily="2" charset="-122"/>
            </a:endParaRPr>
          </a:p>
        </p:txBody>
      </p:sp>
      <p:sp>
        <p:nvSpPr>
          <p:cNvPr id="26" name="Text 23"/>
          <p:cNvSpPr/>
          <p:nvPr/>
        </p:nvSpPr>
        <p:spPr>
          <a:xfrm>
            <a:off x="2169160" y="4195445"/>
            <a:ext cx="6160135" cy="523220"/>
          </a:xfrm>
          <a:prstGeom prst="rect">
            <a:avLst/>
          </a:prstGeom>
          <a:noFill/>
          <a:ln/>
        </p:spPr>
        <p:txBody>
          <a:bodyPr wrap="square" lIns="91440" tIns="45720" rIns="91440" bIns="45720" rtlCol="0" anchor="t">
            <a:spAutoFit/>
          </a:bodyPr>
          <a:lstStyle/>
          <a:p>
            <a:pPr marL="0" indent="0" algn="l">
              <a:lnSpc>
                <a:spcPct val="100000"/>
              </a:lnSpc>
              <a:buNone/>
            </a:pPr>
            <a:r>
              <a:rPr lang="en-US" sz="2800" b="1" dirty="0">
                <a:solidFill>
                  <a:srgbClr val="404040"/>
                </a:solidFill>
                <a:latin typeface="宋体" panose="02010600030101010101" pitchFamily="2" charset="-122"/>
                <a:ea typeface="宋体" panose="02010600030101010101" pitchFamily="2" charset="-122"/>
                <a:cs typeface="MiSans" pitchFamily="34" charset="-120"/>
              </a:rPr>
              <a:t>系统模块</a:t>
            </a:r>
            <a:endParaRPr lang="en-US" sz="1600" dirty="0">
              <a:latin typeface="宋体" panose="02010600030101010101" pitchFamily="2" charset="-122"/>
              <a:ea typeface="宋体" panose="02010600030101010101" pitchFamily="2" charset="-122"/>
            </a:endParaRPr>
          </a:p>
        </p:txBody>
      </p:sp>
      <p:sp>
        <p:nvSpPr>
          <p:cNvPr id="27" name="Text 24"/>
          <p:cNvSpPr/>
          <p:nvPr/>
        </p:nvSpPr>
        <p:spPr>
          <a:xfrm>
            <a:off x="1214755" y="4836160"/>
            <a:ext cx="818515" cy="584775"/>
          </a:xfrm>
          <a:prstGeom prst="rect">
            <a:avLst/>
          </a:prstGeom>
          <a:noFill/>
          <a:ln/>
        </p:spPr>
        <p:txBody>
          <a:bodyPr wrap="square" lIns="91440" tIns="45720" rIns="91440" bIns="45720" rtlCol="0" anchor="t">
            <a:spAutoFit/>
          </a:bodyPr>
          <a:lstStyle/>
          <a:p>
            <a:pPr marL="0" indent="0" algn="ctr">
              <a:lnSpc>
                <a:spcPct val="100000"/>
              </a:lnSpc>
              <a:buNone/>
            </a:pPr>
            <a:r>
              <a:rPr lang="en-US" sz="3200" b="1" dirty="0">
                <a:solidFill>
                  <a:srgbClr val="1E46EB"/>
                </a:solidFill>
                <a:latin typeface="宋体" panose="02010600030101010101" pitchFamily="2" charset="-122"/>
                <a:ea typeface="宋体" panose="02010600030101010101" pitchFamily="2" charset="-122"/>
                <a:cs typeface="MiSans" pitchFamily="34" charset="-120"/>
              </a:rPr>
              <a:t>05</a:t>
            </a:r>
            <a:endParaRPr lang="en-US" sz="1600" dirty="0">
              <a:latin typeface="宋体" panose="02010600030101010101" pitchFamily="2" charset="-122"/>
              <a:ea typeface="宋体" panose="02010600030101010101" pitchFamily="2" charset="-122"/>
            </a:endParaRPr>
          </a:p>
        </p:txBody>
      </p:sp>
      <p:sp>
        <p:nvSpPr>
          <p:cNvPr id="28" name="Text 25"/>
          <p:cNvSpPr/>
          <p:nvPr/>
        </p:nvSpPr>
        <p:spPr>
          <a:xfrm>
            <a:off x="2169160" y="4888230"/>
            <a:ext cx="6160135" cy="523220"/>
          </a:xfrm>
          <a:prstGeom prst="rect">
            <a:avLst/>
          </a:prstGeom>
          <a:noFill/>
          <a:ln/>
        </p:spPr>
        <p:txBody>
          <a:bodyPr wrap="square" lIns="91440" tIns="45720" rIns="91440" bIns="45720" rtlCol="0" anchor="t">
            <a:spAutoFit/>
          </a:bodyPr>
          <a:lstStyle/>
          <a:p>
            <a:pPr marL="0" indent="0" algn="l">
              <a:lnSpc>
                <a:spcPct val="100000"/>
              </a:lnSpc>
              <a:buNone/>
            </a:pPr>
            <a:r>
              <a:rPr lang="en-US" sz="2800" b="1" dirty="0">
                <a:solidFill>
                  <a:srgbClr val="404040"/>
                </a:solidFill>
                <a:latin typeface="宋体" panose="02010600030101010101" pitchFamily="2" charset="-122"/>
                <a:ea typeface="宋体" panose="02010600030101010101" pitchFamily="2" charset="-122"/>
                <a:cs typeface="MiSans" pitchFamily="34" charset="-120"/>
              </a:rPr>
              <a:t>系统测试与优化</a:t>
            </a:r>
            <a:endParaRPr lang="en-US" sz="1600" dirty="0">
              <a:latin typeface="宋体" panose="02010600030101010101" pitchFamily="2" charset="-122"/>
              <a:ea typeface="宋体" panose="02010600030101010101" pitchFamily="2" charset="-122"/>
            </a:endParaRPr>
          </a:p>
        </p:txBody>
      </p:sp>
      <p:sp>
        <p:nvSpPr>
          <p:cNvPr id="29" name="Shape 26"/>
          <p:cNvSpPr/>
          <p:nvPr/>
        </p:nvSpPr>
        <p:spPr>
          <a:xfrm>
            <a:off x="1239520" y="2037715"/>
            <a:ext cx="311785" cy="312420"/>
          </a:xfrm>
          <a:prstGeom prst="ellipse">
            <a:avLst/>
          </a:prstGeom>
          <a:gradFill flip="none" rotWithShape="1">
            <a:gsLst>
              <a:gs pos="0">
                <a:srgbClr val="1E46EB"/>
              </a:gs>
              <a:gs pos="76000">
                <a:srgbClr val="1E46EB">
                  <a:alpha val="0"/>
                </a:srgbClr>
              </a:gs>
            </a:gsLst>
            <a:lin ang="2700000" scaled="1"/>
          </a:gradFill>
          <a:ln/>
        </p:spPr>
        <p:txBody>
          <a:bodyPr/>
          <a:lstStyle/>
          <a:p>
            <a:endParaRPr lang="zh-CN" altLang="en-US"/>
          </a:p>
        </p:txBody>
      </p:sp>
      <p:sp>
        <p:nvSpPr>
          <p:cNvPr id="30" name="Text 27"/>
          <p:cNvSpPr/>
          <p:nvPr/>
        </p:nvSpPr>
        <p:spPr>
          <a:xfrm>
            <a:off x="1239520" y="2037715"/>
            <a:ext cx="311785" cy="31242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31" name="Shape 28"/>
          <p:cNvSpPr/>
          <p:nvPr/>
        </p:nvSpPr>
        <p:spPr>
          <a:xfrm>
            <a:off x="1239520" y="2738120"/>
            <a:ext cx="311785" cy="312420"/>
          </a:xfrm>
          <a:prstGeom prst="ellipse">
            <a:avLst/>
          </a:prstGeom>
          <a:gradFill flip="none" rotWithShape="1">
            <a:gsLst>
              <a:gs pos="0">
                <a:srgbClr val="1CA97E"/>
              </a:gs>
              <a:gs pos="76000">
                <a:srgbClr val="1CA97E">
                  <a:alpha val="0"/>
                </a:srgbClr>
              </a:gs>
            </a:gsLst>
            <a:lin ang="2700000" scaled="1"/>
          </a:gradFill>
          <a:ln/>
        </p:spPr>
        <p:txBody>
          <a:bodyPr/>
          <a:lstStyle/>
          <a:p>
            <a:endParaRPr lang="zh-CN" altLang="en-US"/>
          </a:p>
        </p:txBody>
      </p:sp>
      <p:sp>
        <p:nvSpPr>
          <p:cNvPr id="32" name="Text 29"/>
          <p:cNvSpPr/>
          <p:nvPr/>
        </p:nvSpPr>
        <p:spPr>
          <a:xfrm>
            <a:off x="1239520" y="2738120"/>
            <a:ext cx="311785" cy="31242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33" name="Shape 30"/>
          <p:cNvSpPr/>
          <p:nvPr/>
        </p:nvSpPr>
        <p:spPr>
          <a:xfrm>
            <a:off x="1239520" y="3438525"/>
            <a:ext cx="311785" cy="312420"/>
          </a:xfrm>
          <a:prstGeom prst="ellipse">
            <a:avLst/>
          </a:prstGeom>
          <a:gradFill flip="none" rotWithShape="1">
            <a:gsLst>
              <a:gs pos="0">
                <a:srgbClr val="1E46EB"/>
              </a:gs>
              <a:gs pos="76000">
                <a:srgbClr val="1E46EB">
                  <a:alpha val="0"/>
                </a:srgbClr>
              </a:gs>
            </a:gsLst>
            <a:lin ang="2700000" scaled="1"/>
          </a:gradFill>
          <a:ln/>
        </p:spPr>
        <p:txBody>
          <a:bodyPr/>
          <a:lstStyle/>
          <a:p>
            <a:endParaRPr lang="zh-CN" altLang="en-US"/>
          </a:p>
        </p:txBody>
      </p:sp>
      <p:sp>
        <p:nvSpPr>
          <p:cNvPr id="34" name="Text 31"/>
          <p:cNvSpPr/>
          <p:nvPr/>
        </p:nvSpPr>
        <p:spPr>
          <a:xfrm>
            <a:off x="1239520" y="3438525"/>
            <a:ext cx="311785" cy="31242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35" name="Shape 32"/>
          <p:cNvSpPr/>
          <p:nvPr/>
        </p:nvSpPr>
        <p:spPr>
          <a:xfrm>
            <a:off x="1239520" y="4138930"/>
            <a:ext cx="311785" cy="312420"/>
          </a:xfrm>
          <a:prstGeom prst="ellipse">
            <a:avLst/>
          </a:prstGeom>
          <a:gradFill flip="none" rotWithShape="1">
            <a:gsLst>
              <a:gs pos="0">
                <a:srgbClr val="1CA97E"/>
              </a:gs>
              <a:gs pos="76000">
                <a:srgbClr val="1CA97E">
                  <a:alpha val="0"/>
                </a:srgbClr>
              </a:gs>
            </a:gsLst>
            <a:lin ang="2700000" scaled="1"/>
          </a:gradFill>
          <a:ln/>
        </p:spPr>
        <p:txBody>
          <a:bodyPr/>
          <a:lstStyle/>
          <a:p>
            <a:endParaRPr lang="zh-CN" altLang="en-US"/>
          </a:p>
        </p:txBody>
      </p:sp>
      <p:sp>
        <p:nvSpPr>
          <p:cNvPr id="36" name="Text 33"/>
          <p:cNvSpPr/>
          <p:nvPr/>
        </p:nvSpPr>
        <p:spPr>
          <a:xfrm>
            <a:off x="1239520" y="4138930"/>
            <a:ext cx="311785" cy="31242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37" name="Shape 34"/>
          <p:cNvSpPr/>
          <p:nvPr/>
        </p:nvSpPr>
        <p:spPr>
          <a:xfrm>
            <a:off x="1239520" y="4839335"/>
            <a:ext cx="311785" cy="312420"/>
          </a:xfrm>
          <a:prstGeom prst="ellipse">
            <a:avLst/>
          </a:prstGeom>
          <a:gradFill flip="none" rotWithShape="1">
            <a:gsLst>
              <a:gs pos="0">
                <a:srgbClr val="1E46EB"/>
              </a:gs>
              <a:gs pos="76000">
                <a:srgbClr val="1E46EB">
                  <a:alpha val="0"/>
                </a:srgbClr>
              </a:gs>
            </a:gsLst>
            <a:lin ang="2700000" scaled="1"/>
          </a:gradFill>
          <a:ln/>
        </p:spPr>
        <p:txBody>
          <a:bodyPr/>
          <a:lstStyle/>
          <a:p>
            <a:endParaRPr lang="zh-CN" altLang="en-US"/>
          </a:p>
        </p:txBody>
      </p:sp>
      <p:sp>
        <p:nvSpPr>
          <p:cNvPr id="38" name="Text 35"/>
          <p:cNvSpPr/>
          <p:nvPr/>
        </p:nvSpPr>
        <p:spPr>
          <a:xfrm>
            <a:off x="1239520" y="4839335"/>
            <a:ext cx="311785" cy="31242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39" name="Shape 36"/>
          <p:cNvSpPr/>
          <p:nvPr/>
        </p:nvSpPr>
        <p:spPr>
          <a:xfrm>
            <a:off x="1239520" y="5539740"/>
            <a:ext cx="311785" cy="312420"/>
          </a:xfrm>
          <a:prstGeom prst="ellipse">
            <a:avLst/>
          </a:prstGeom>
          <a:gradFill flip="none" rotWithShape="1">
            <a:gsLst>
              <a:gs pos="0">
                <a:srgbClr val="1CA97E"/>
              </a:gs>
              <a:gs pos="76000">
                <a:srgbClr val="1CA97E">
                  <a:alpha val="0"/>
                </a:srgbClr>
              </a:gs>
            </a:gsLst>
            <a:lin ang="2700000" scaled="1"/>
          </a:gradFill>
          <a:ln/>
        </p:spPr>
        <p:txBody>
          <a:bodyPr/>
          <a:lstStyle/>
          <a:p>
            <a:endParaRPr lang="zh-CN" altLang="en-US"/>
          </a:p>
        </p:txBody>
      </p:sp>
      <p:sp>
        <p:nvSpPr>
          <p:cNvPr id="40" name="Text 37"/>
          <p:cNvSpPr/>
          <p:nvPr/>
        </p:nvSpPr>
        <p:spPr>
          <a:xfrm>
            <a:off x="1239520" y="5539740"/>
            <a:ext cx="311785" cy="31242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41" name="Text 38"/>
          <p:cNvSpPr/>
          <p:nvPr/>
        </p:nvSpPr>
        <p:spPr>
          <a:xfrm>
            <a:off x="1214755" y="5528945"/>
            <a:ext cx="818515" cy="584775"/>
          </a:xfrm>
          <a:prstGeom prst="rect">
            <a:avLst/>
          </a:prstGeom>
          <a:noFill/>
          <a:ln/>
        </p:spPr>
        <p:txBody>
          <a:bodyPr wrap="square" lIns="91440" tIns="45720" rIns="91440" bIns="45720" rtlCol="0" anchor="t">
            <a:spAutoFit/>
          </a:bodyPr>
          <a:lstStyle/>
          <a:p>
            <a:pPr marL="0" indent="0" algn="ctr">
              <a:lnSpc>
                <a:spcPct val="100000"/>
              </a:lnSpc>
              <a:buNone/>
            </a:pPr>
            <a:r>
              <a:rPr lang="en-US" sz="3200" b="1" dirty="0">
                <a:solidFill>
                  <a:srgbClr val="1CA97E"/>
                </a:solidFill>
                <a:latin typeface="宋体" panose="02010600030101010101" pitchFamily="2" charset="-122"/>
                <a:ea typeface="宋体" panose="02010600030101010101" pitchFamily="2" charset="-122"/>
                <a:cs typeface="MiSans" pitchFamily="34" charset="-120"/>
              </a:rPr>
              <a:t>06</a:t>
            </a:r>
            <a:endParaRPr lang="en-US" sz="1600" dirty="0">
              <a:latin typeface="宋体" panose="02010600030101010101" pitchFamily="2" charset="-122"/>
              <a:ea typeface="宋体" panose="02010600030101010101" pitchFamily="2" charset="-122"/>
            </a:endParaRPr>
          </a:p>
        </p:txBody>
      </p:sp>
      <p:sp>
        <p:nvSpPr>
          <p:cNvPr id="42" name="Text 39"/>
          <p:cNvSpPr/>
          <p:nvPr/>
        </p:nvSpPr>
        <p:spPr>
          <a:xfrm>
            <a:off x="2169160" y="5574665"/>
            <a:ext cx="6160135" cy="523220"/>
          </a:xfrm>
          <a:prstGeom prst="rect">
            <a:avLst/>
          </a:prstGeom>
          <a:noFill/>
          <a:ln/>
        </p:spPr>
        <p:txBody>
          <a:bodyPr wrap="square" lIns="91440" tIns="45720" rIns="91440" bIns="45720" rtlCol="0" anchor="t">
            <a:spAutoFit/>
          </a:bodyPr>
          <a:lstStyle/>
          <a:p>
            <a:pPr marL="0" indent="0" algn="l">
              <a:lnSpc>
                <a:spcPct val="100000"/>
              </a:lnSpc>
              <a:buNone/>
            </a:pPr>
            <a:r>
              <a:rPr lang="en-US" sz="2800" b="1" dirty="0">
                <a:solidFill>
                  <a:srgbClr val="404040"/>
                </a:solidFill>
                <a:latin typeface="宋体" panose="02010600030101010101" pitchFamily="2" charset="-122"/>
                <a:ea typeface="宋体" panose="02010600030101010101" pitchFamily="2" charset="-122"/>
                <a:cs typeface="MiSans" pitchFamily="34" charset="-120"/>
              </a:rPr>
              <a:t>研究总结与展望</a:t>
            </a:r>
            <a:endParaRPr lang="en-US" sz="1600" dirty="0">
              <a:latin typeface="宋体" panose="02010600030101010101" pitchFamily="2" charset="-122"/>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847090" y="5008880"/>
            <a:ext cx="3032760" cy="3032760"/>
          </a:xfrm>
          <a:prstGeom prst="ellipse">
            <a:avLst/>
          </a:prstGeom>
          <a:solidFill>
            <a:srgbClr val="1E46EB">
              <a:alpha val="16863"/>
            </a:srgbClr>
          </a:solidFill>
          <a:ln/>
        </p:spPr>
        <p:txBody>
          <a:bodyPr/>
          <a:lstStyle/>
          <a:p>
            <a:endParaRPr lang="zh-CN" altLang="en-US"/>
          </a:p>
        </p:txBody>
      </p:sp>
      <p:sp>
        <p:nvSpPr>
          <p:cNvPr id="3" name="Text 1"/>
          <p:cNvSpPr/>
          <p:nvPr/>
        </p:nvSpPr>
        <p:spPr>
          <a:xfrm>
            <a:off x="-847090" y="5008880"/>
            <a:ext cx="3032760" cy="303276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4" name="Shape 2"/>
          <p:cNvSpPr/>
          <p:nvPr/>
        </p:nvSpPr>
        <p:spPr>
          <a:xfrm>
            <a:off x="9249410" y="-1319530"/>
            <a:ext cx="4099560" cy="4191000"/>
          </a:xfrm>
          <a:prstGeom prst="ellipse">
            <a:avLst/>
          </a:prstGeom>
          <a:solidFill>
            <a:srgbClr val="1CA97E">
              <a:alpha val="16863"/>
            </a:srgbClr>
          </a:solidFill>
          <a:ln/>
        </p:spPr>
        <p:txBody>
          <a:bodyPr/>
          <a:lstStyle/>
          <a:p>
            <a:endParaRPr lang="zh-CN" altLang="en-US"/>
          </a:p>
        </p:txBody>
      </p:sp>
      <p:sp>
        <p:nvSpPr>
          <p:cNvPr id="5" name="Text 3"/>
          <p:cNvSpPr/>
          <p:nvPr/>
        </p:nvSpPr>
        <p:spPr>
          <a:xfrm>
            <a:off x="9249410" y="-1319530"/>
            <a:ext cx="4099560" cy="41910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pic>
        <p:nvPicPr>
          <p:cNvPr id="6" name="Image 0" descr="https://test-kimi-img.moonshot.cn/pub/slides/slides_tmpl/image/25-05-30-11:09:24-d0si2p475iks832jegeg.png"/>
          <p:cNvPicPr>
            <a:picLocks noChangeAspect="1"/>
          </p:cNvPicPr>
          <p:nvPr/>
        </p:nvPicPr>
        <p:blipFill>
          <a:blip r:embed="rId3"/>
          <a:srcRect l="13" r="13"/>
          <a:stretch/>
        </p:blipFill>
        <p:spPr>
          <a:xfrm>
            <a:off x="-635" y="0"/>
            <a:ext cx="12207240" cy="6832600"/>
          </a:xfrm>
          <a:prstGeom prst="rect">
            <a:avLst/>
          </a:prstGeom>
        </p:spPr>
      </p:pic>
      <p:sp>
        <p:nvSpPr>
          <p:cNvPr id="7" name="Shape 4"/>
          <p:cNvSpPr/>
          <p:nvPr/>
        </p:nvSpPr>
        <p:spPr>
          <a:xfrm>
            <a:off x="318" y="6584950"/>
            <a:ext cx="12191365" cy="152400"/>
          </a:xfrm>
          <a:prstGeom prst="rect">
            <a:avLst/>
          </a:prstGeom>
          <a:solidFill>
            <a:srgbClr val="1CA97E"/>
          </a:solidFill>
          <a:ln/>
        </p:spPr>
        <p:txBody>
          <a:bodyPr/>
          <a:lstStyle/>
          <a:p>
            <a:endParaRPr lang="zh-CN" altLang="en-US"/>
          </a:p>
        </p:txBody>
      </p:sp>
      <p:sp>
        <p:nvSpPr>
          <p:cNvPr id="8" name="Text 5"/>
          <p:cNvSpPr/>
          <p:nvPr/>
        </p:nvSpPr>
        <p:spPr>
          <a:xfrm>
            <a:off x="318" y="658495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9" name="Shape 6"/>
          <p:cNvSpPr/>
          <p:nvPr/>
        </p:nvSpPr>
        <p:spPr>
          <a:xfrm>
            <a:off x="318" y="6705600"/>
            <a:ext cx="12191365" cy="152400"/>
          </a:xfrm>
          <a:prstGeom prst="rect">
            <a:avLst/>
          </a:prstGeom>
          <a:solidFill>
            <a:srgbClr val="1E46EB"/>
          </a:solidFill>
          <a:ln/>
        </p:spPr>
        <p:txBody>
          <a:bodyPr/>
          <a:lstStyle/>
          <a:p>
            <a:endParaRPr lang="zh-CN" altLang="en-US"/>
          </a:p>
        </p:txBody>
      </p:sp>
      <p:sp>
        <p:nvSpPr>
          <p:cNvPr id="10" name="Text 7"/>
          <p:cNvSpPr/>
          <p:nvPr/>
        </p:nvSpPr>
        <p:spPr>
          <a:xfrm>
            <a:off x="318" y="670560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1" name="Text 8"/>
          <p:cNvSpPr/>
          <p:nvPr/>
        </p:nvSpPr>
        <p:spPr>
          <a:xfrm>
            <a:off x="3335655" y="3239909"/>
            <a:ext cx="5956796" cy="830997"/>
          </a:xfrm>
          <a:prstGeom prst="rect">
            <a:avLst/>
          </a:prstGeom>
          <a:noFill/>
          <a:ln/>
        </p:spPr>
        <p:txBody>
          <a:bodyPr wrap="square" lIns="91440" tIns="45720" rIns="91440" bIns="45720" rtlCol="0" anchor="t">
            <a:spAutoFit/>
          </a:bodyPr>
          <a:lstStyle/>
          <a:p>
            <a:pPr marL="0" indent="0" algn="ctr">
              <a:lnSpc>
                <a:spcPct val="100000"/>
              </a:lnSpc>
              <a:buNone/>
            </a:pPr>
            <a:r>
              <a:rPr lang="en-US" sz="4800" b="1" dirty="0" err="1">
                <a:solidFill>
                  <a:srgbClr val="1E46EB"/>
                </a:solidFill>
                <a:latin typeface="宋体" panose="02010600030101010101" pitchFamily="2" charset="-122"/>
                <a:ea typeface="宋体" panose="02010600030101010101" pitchFamily="2" charset="-122"/>
                <a:cs typeface="MiSans" pitchFamily="34" charset="-120"/>
              </a:rPr>
              <a:t>研究背景</a:t>
            </a:r>
            <a:endParaRPr lang="en-US" sz="1600" dirty="0">
              <a:latin typeface="宋体" panose="02010600030101010101" pitchFamily="2" charset="-122"/>
              <a:ea typeface="宋体" panose="02010600030101010101" pitchFamily="2" charset="-122"/>
            </a:endParaRPr>
          </a:p>
        </p:txBody>
      </p:sp>
      <p:sp>
        <p:nvSpPr>
          <p:cNvPr id="12" name="Text 9"/>
          <p:cNvSpPr/>
          <p:nvPr/>
        </p:nvSpPr>
        <p:spPr>
          <a:xfrm>
            <a:off x="3563724" y="1433195"/>
            <a:ext cx="5956796" cy="1569660"/>
          </a:xfrm>
          <a:prstGeom prst="rect">
            <a:avLst/>
          </a:prstGeom>
          <a:noFill/>
          <a:ln/>
        </p:spPr>
        <p:txBody>
          <a:bodyPr wrap="square" lIns="91440" tIns="45720" rIns="91440" bIns="45720" rtlCol="0" anchor="t">
            <a:spAutoFit/>
          </a:bodyPr>
          <a:lstStyle/>
          <a:p>
            <a:pPr marL="0" indent="0" algn="ctr">
              <a:lnSpc>
                <a:spcPct val="100000"/>
              </a:lnSpc>
              <a:buNone/>
            </a:pPr>
            <a:r>
              <a:rPr lang="en-US" sz="9600" b="1" dirty="0">
                <a:solidFill>
                  <a:srgbClr val="1E46EB"/>
                </a:solidFill>
                <a:latin typeface="宋体" panose="02010600030101010101" pitchFamily="2" charset="-122"/>
                <a:ea typeface="宋体" panose="02010600030101010101" pitchFamily="2" charset="-122"/>
                <a:cs typeface="MiSans" pitchFamily="34" charset="-120"/>
              </a:rPr>
              <a:t>01</a:t>
            </a:r>
            <a:endParaRPr lang="en-US" sz="1600" dirty="0">
              <a:latin typeface="宋体" panose="02010600030101010101" pitchFamily="2" charset="-122"/>
              <a:ea typeface="宋体" panose="02010600030101010101" pitchFamily="2" charset="-122"/>
            </a:endParaRPr>
          </a:p>
        </p:txBody>
      </p:sp>
      <p:sp>
        <p:nvSpPr>
          <p:cNvPr id="13" name="Shape 10"/>
          <p:cNvSpPr/>
          <p:nvPr/>
        </p:nvSpPr>
        <p:spPr>
          <a:xfrm rot="20340000">
            <a:off x="5207353" y="2025906"/>
            <a:ext cx="2808847" cy="684270"/>
          </a:xfrm>
          <a:prstGeom prst="ellipse">
            <a:avLst/>
          </a:prstGeom>
          <a:solidFill>
            <a:srgbClr val="000000">
              <a:alpha val="0"/>
            </a:srgbClr>
          </a:solidFill>
          <a:ln w="19050">
            <a:gradFill flip="none" rotWithShape="1">
              <a:gsLst>
                <a:gs pos="24000">
                  <a:srgbClr val="1E46EB">
                    <a:alpha val="0"/>
                  </a:srgbClr>
                </a:gs>
                <a:gs pos="100000">
                  <a:srgbClr val="1E46EB"/>
                </a:gs>
              </a:gsLst>
              <a:lin ang="5400000" scaled="1"/>
            </a:gradFill>
            <a:prstDash val="solid"/>
          </a:ln>
        </p:spPr>
        <p:txBody>
          <a:bodyPr/>
          <a:lstStyle/>
          <a:p>
            <a:endParaRPr lang="zh-CN" altLang="en-US">
              <a:latin typeface="宋体" panose="02010600030101010101" pitchFamily="2" charset="-122"/>
              <a:ea typeface="宋体" panose="02010600030101010101" pitchFamily="2" charset="-122"/>
            </a:endParaRPr>
          </a:p>
        </p:txBody>
      </p:sp>
      <p:sp>
        <p:nvSpPr>
          <p:cNvPr id="14" name="Text 11"/>
          <p:cNvSpPr/>
          <p:nvPr/>
        </p:nvSpPr>
        <p:spPr>
          <a:xfrm rot="20340000">
            <a:off x="5207353" y="2025906"/>
            <a:ext cx="2808847" cy="68427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5" name="Shape 12"/>
          <p:cNvSpPr/>
          <p:nvPr/>
        </p:nvSpPr>
        <p:spPr>
          <a:xfrm>
            <a:off x="6044755" y="2859562"/>
            <a:ext cx="180054" cy="180071"/>
          </a:xfrm>
          <a:prstGeom prst="ellipse">
            <a:avLst/>
          </a:prstGeom>
          <a:solidFill>
            <a:srgbClr val="1E46EB"/>
          </a:solidFill>
          <a:ln/>
        </p:spPr>
        <p:txBody>
          <a:bodyPr/>
          <a:lstStyle/>
          <a:p>
            <a:endParaRPr lang="zh-CN" altLang="en-US"/>
          </a:p>
        </p:txBody>
      </p:sp>
      <p:sp>
        <p:nvSpPr>
          <p:cNvPr id="16" name="Text 13"/>
          <p:cNvSpPr/>
          <p:nvPr/>
        </p:nvSpPr>
        <p:spPr>
          <a:xfrm>
            <a:off x="6044755" y="2859562"/>
            <a:ext cx="180054" cy="180071"/>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7" name="Shape 14"/>
          <p:cNvSpPr/>
          <p:nvPr/>
        </p:nvSpPr>
        <p:spPr>
          <a:xfrm>
            <a:off x="7878727" y="2074041"/>
            <a:ext cx="90027" cy="90036"/>
          </a:xfrm>
          <a:prstGeom prst="ellipse">
            <a:avLst/>
          </a:prstGeom>
          <a:solidFill>
            <a:srgbClr val="1E46EB"/>
          </a:solidFill>
          <a:ln/>
        </p:spPr>
        <p:txBody>
          <a:bodyPr/>
          <a:lstStyle/>
          <a:p>
            <a:endParaRPr lang="zh-CN" altLang="en-US"/>
          </a:p>
        </p:txBody>
      </p:sp>
      <p:sp>
        <p:nvSpPr>
          <p:cNvPr id="18" name="Text 15"/>
          <p:cNvSpPr/>
          <p:nvPr/>
        </p:nvSpPr>
        <p:spPr>
          <a:xfrm>
            <a:off x="7878727" y="2074041"/>
            <a:ext cx="90027" cy="90036"/>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13" name="Shape 11"/>
          <p:cNvSpPr/>
          <p:nvPr/>
        </p:nvSpPr>
        <p:spPr>
          <a:xfrm>
            <a:off x="1049655" y="1775067"/>
            <a:ext cx="10077450" cy="4013200"/>
          </a:xfrm>
          <a:prstGeom prst="snip1Rect">
            <a:avLst/>
          </a:prstGeom>
          <a:solidFill>
            <a:srgbClr val="000000">
              <a:alpha val="0"/>
            </a:srgbClr>
          </a:solidFill>
          <a:ln w="19050">
            <a:solidFill>
              <a:srgbClr val="1E46EB"/>
            </a:solidFill>
            <a:prstDash val="solid"/>
          </a:ln>
        </p:spPr>
        <p:txBody>
          <a:bodyPr/>
          <a:lstStyle/>
          <a:p>
            <a:endParaRPr lang="zh-CN" altLang="en-US" dirty="0">
              <a:latin typeface="宋体" panose="02010600030101010101" pitchFamily="2" charset="-122"/>
              <a:ea typeface="宋体" panose="02010600030101010101" pitchFamily="2" charset="-122"/>
            </a:endParaRPr>
          </a:p>
        </p:txBody>
      </p:sp>
      <p:sp>
        <p:nvSpPr>
          <p:cNvPr id="2" name="Shape 0"/>
          <p:cNvSpPr/>
          <p:nvPr/>
        </p:nvSpPr>
        <p:spPr>
          <a:xfrm>
            <a:off x="-847090" y="5008880"/>
            <a:ext cx="3032760" cy="3032760"/>
          </a:xfrm>
          <a:prstGeom prst="ellipse">
            <a:avLst/>
          </a:prstGeom>
          <a:solidFill>
            <a:srgbClr val="1E46EB">
              <a:alpha val="16863"/>
            </a:srgbClr>
          </a:solidFill>
          <a:ln/>
        </p:spPr>
        <p:txBody>
          <a:bodyPr/>
          <a:lstStyle/>
          <a:p>
            <a:endParaRPr lang="zh-CN" altLang="en-US"/>
          </a:p>
        </p:txBody>
      </p:sp>
      <p:sp>
        <p:nvSpPr>
          <p:cNvPr id="3" name="Text 1"/>
          <p:cNvSpPr/>
          <p:nvPr/>
        </p:nvSpPr>
        <p:spPr>
          <a:xfrm>
            <a:off x="-847090" y="5008880"/>
            <a:ext cx="3032760" cy="303276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4" name="Shape 2"/>
          <p:cNvSpPr/>
          <p:nvPr/>
        </p:nvSpPr>
        <p:spPr>
          <a:xfrm>
            <a:off x="9249410" y="-1319530"/>
            <a:ext cx="4099560" cy="4191000"/>
          </a:xfrm>
          <a:prstGeom prst="ellipse">
            <a:avLst/>
          </a:prstGeom>
          <a:solidFill>
            <a:srgbClr val="1CA97E">
              <a:alpha val="16863"/>
            </a:srgbClr>
          </a:solidFill>
          <a:ln/>
        </p:spPr>
        <p:txBody>
          <a:bodyPr/>
          <a:lstStyle/>
          <a:p>
            <a:endParaRPr lang="zh-CN" altLang="en-US"/>
          </a:p>
        </p:txBody>
      </p:sp>
      <p:sp>
        <p:nvSpPr>
          <p:cNvPr id="5" name="Text 3"/>
          <p:cNvSpPr/>
          <p:nvPr/>
        </p:nvSpPr>
        <p:spPr>
          <a:xfrm>
            <a:off x="9249410" y="-1319530"/>
            <a:ext cx="4099560" cy="41910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6" name="Text 4"/>
          <p:cNvSpPr/>
          <p:nvPr/>
        </p:nvSpPr>
        <p:spPr>
          <a:xfrm>
            <a:off x="595630" y="487045"/>
            <a:ext cx="11160125" cy="646331"/>
          </a:xfrm>
          <a:prstGeom prst="rect">
            <a:avLst/>
          </a:prstGeom>
          <a:noFill/>
          <a:ln/>
        </p:spPr>
        <p:txBody>
          <a:bodyPr wrap="square" lIns="91440" tIns="45720" rIns="91440" bIns="45720" rtlCol="0" anchor="t">
            <a:spAutoFit/>
          </a:bodyPr>
          <a:lstStyle/>
          <a:p>
            <a:pPr marL="0" indent="0" algn="l">
              <a:lnSpc>
                <a:spcPct val="100000"/>
              </a:lnSpc>
              <a:buNone/>
            </a:pPr>
            <a:r>
              <a:rPr lang="en-US" sz="3600" b="1" dirty="0">
                <a:solidFill>
                  <a:srgbClr val="1E46EB"/>
                </a:solidFill>
                <a:latin typeface="宋体" panose="02010600030101010101" pitchFamily="2" charset="-122"/>
                <a:ea typeface="宋体" panose="02010600030101010101" pitchFamily="2" charset="-122"/>
                <a:cs typeface="MiSans" pitchFamily="34" charset="-120"/>
              </a:rPr>
              <a:t>长时微表情定义</a:t>
            </a:r>
            <a:endParaRPr lang="en-US" sz="1600" dirty="0">
              <a:latin typeface="宋体" panose="02010600030101010101" pitchFamily="2" charset="-122"/>
              <a:ea typeface="宋体" panose="02010600030101010101" pitchFamily="2" charset="-122"/>
            </a:endParaRPr>
          </a:p>
        </p:txBody>
      </p:sp>
      <p:sp>
        <p:nvSpPr>
          <p:cNvPr id="7" name="Shape 5"/>
          <p:cNvSpPr/>
          <p:nvPr/>
        </p:nvSpPr>
        <p:spPr>
          <a:xfrm>
            <a:off x="318" y="6584950"/>
            <a:ext cx="12191365" cy="152400"/>
          </a:xfrm>
          <a:prstGeom prst="rect">
            <a:avLst/>
          </a:prstGeom>
          <a:solidFill>
            <a:srgbClr val="1CA97E"/>
          </a:solidFill>
          <a:ln/>
        </p:spPr>
        <p:txBody>
          <a:bodyPr/>
          <a:lstStyle/>
          <a:p>
            <a:endParaRPr lang="zh-CN" altLang="en-US"/>
          </a:p>
        </p:txBody>
      </p:sp>
      <p:sp>
        <p:nvSpPr>
          <p:cNvPr id="8" name="Text 6"/>
          <p:cNvSpPr/>
          <p:nvPr/>
        </p:nvSpPr>
        <p:spPr>
          <a:xfrm>
            <a:off x="318" y="658495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9" name="Shape 7"/>
          <p:cNvSpPr/>
          <p:nvPr/>
        </p:nvSpPr>
        <p:spPr>
          <a:xfrm>
            <a:off x="318" y="6705600"/>
            <a:ext cx="12191365" cy="152400"/>
          </a:xfrm>
          <a:prstGeom prst="rect">
            <a:avLst/>
          </a:prstGeom>
          <a:solidFill>
            <a:srgbClr val="1E46EB"/>
          </a:solidFill>
          <a:ln/>
        </p:spPr>
        <p:txBody>
          <a:bodyPr/>
          <a:lstStyle/>
          <a:p>
            <a:endParaRPr lang="zh-CN" altLang="en-US"/>
          </a:p>
        </p:txBody>
      </p:sp>
      <p:sp>
        <p:nvSpPr>
          <p:cNvPr id="10" name="Text 8"/>
          <p:cNvSpPr/>
          <p:nvPr/>
        </p:nvSpPr>
        <p:spPr>
          <a:xfrm>
            <a:off x="318" y="670560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1" name="Text 9"/>
          <p:cNvSpPr/>
          <p:nvPr/>
        </p:nvSpPr>
        <p:spPr>
          <a:xfrm>
            <a:off x="1325880" y="2404745"/>
            <a:ext cx="4855845" cy="461665"/>
          </a:xfrm>
          <a:prstGeom prst="rect">
            <a:avLst/>
          </a:prstGeom>
          <a:noFill/>
          <a:ln/>
        </p:spPr>
        <p:txBody>
          <a:bodyPr wrap="square" lIns="91440" tIns="45720" rIns="91440" bIns="45720" rtlCol="0" anchor="t">
            <a:spAutoFit/>
          </a:bodyPr>
          <a:lstStyle/>
          <a:p>
            <a:pPr lvl="0"/>
            <a:r>
              <a:rPr lang="zh-CN" altLang="zh-CN" sz="2400" b="1" dirty="0">
                <a:latin typeface="宋体" panose="02010600030101010101" pitchFamily="2" charset="-122"/>
                <a:ea typeface="宋体" panose="02010600030101010101" pitchFamily="2" charset="-122"/>
              </a:rPr>
              <a:t>什么是微表情？</a:t>
            </a:r>
            <a:endParaRPr lang="zh-CN" altLang="zh-CN" sz="2400" dirty="0">
              <a:latin typeface="宋体" panose="02010600030101010101" pitchFamily="2" charset="-122"/>
              <a:ea typeface="宋体" panose="02010600030101010101" pitchFamily="2" charset="-122"/>
            </a:endParaRPr>
          </a:p>
        </p:txBody>
      </p:sp>
      <p:sp>
        <p:nvSpPr>
          <p:cNvPr id="12" name="Text 10"/>
          <p:cNvSpPr/>
          <p:nvPr/>
        </p:nvSpPr>
        <p:spPr>
          <a:xfrm>
            <a:off x="1325880" y="2969895"/>
            <a:ext cx="4447599" cy="1503168"/>
          </a:xfrm>
          <a:prstGeom prst="rect">
            <a:avLst/>
          </a:prstGeom>
          <a:noFill/>
          <a:ln/>
        </p:spPr>
        <p:txBody>
          <a:bodyPr wrap="square" lIns="91440" tIns="45720" rIns="91440" bIns="45720" rtlCol="0" anchor="t">
            <a:spAutoFit/>
          </a:bodyPr>
          <a:lstStyle/>
          <a:p>
            <a:pPr marL="0" indent="0" algn="just">
              <a:lnSpc>
                <a:spcPct val="130000"/>
              </a:lnSpc>
              <a:buNone/>
            </a:pPr>
            <a:r>
              <a:rPr lang="en-US" sz="1800" dirty="0">
                <a:solidFill>
                  <a:srgbClr val="000000"/>
                </a:solidFill>
                <a:latin typeface="宋体" panose="02010600030101010101" pitchFamily="2" charset="-122"/>
                <a:ea typeface="宋体" panose="02010600030101010101" pitchFamily="2" charset="-122"/>
                <a:cs typeface="MiSans" pitchFamily="34" charset="-120"/>
              </a:rPr>
              <a:t>微表情在数分钟内反复出现，反映深层情绪，如焦虑、愉悦。与传统微表情相比，其持续时间更长，变化规律可被专业设备捕捉，对情绪分析有重要意义。</a:t>
            </a:r>
            <a:endParaRPr lang="en-US" sz="1600" dirty="0">
              <a:latin typeface="宋体" panose="02010600030101010101" pitchFamily="2" charset="-122"/>
              <a:ea typeface="宋体" panose="02010600030101010101" pitchFamily="2" charset="-122"/>
            </a:endParaRPr>
          </a:p>
        </p:txBody>
      </p:sp>
      <p:sp>
        <p:nvSpPr>
          <p:cNvPr id="14" name="Text 12"/>
          <p:cNvSpPr/>
          <p:nvPr/>
        </p:nvSpPr>
        <p:spPr>
          <a:xfrm>
            <a:off x="1057275" y="1764665"/>
            <a:ext cx="10077450" cy="40132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5" name="Shape 13"/>
          <p:cNvSpPr/>
          <p:nvPr/>
        </p:nvSpPr>
        <p:spPr>
          <a:xfrm>
            <a:off x="1049655" y="1780790"/>
            <a:ext cx="1380490" cy="427221"/>
          </a:xfrm>
          <a:custGeom>
            <a:avLst/>
            <a:gdLst/>
            <a:ahLst/>
            <a:cxnLst/>
            <a:rect l="l" t="t" r="r" b="b"/>
            <a:pathLst>
              <a:path w="1380490" h="427221">
                <a:moveTo>
                  <a:pt x="1380490" y="0"/>
                </a:moveTo>
                <a:lnTo>
                  <a:pt x="0" y="0"/>
                </a:lnTo>
                <a:lnTo>
                  <a:pt x="0" y="427221"/>
                </a:lnTo>
              </a:path>
            </a:pathLst>
          </a:custGeom>
          <a:solidFill>
            <a:srgbClr val="000000">
              <a:alpha val="0"/>
            </a:srgbClr>
          </a:solidFill>
          <a:ln w="19050">
            <a:solidFill>
              <a:srgbClr val="1E46EB"/>
            </a:solidFill>
            <a:prstDash val="solid"/>
          </a:ln>
        </p:spPr>
        <p:txBody>
          <a:bodyPr/>
          <a:lstStyle/>
          <a:p>
            <a:endParaRPr lang="zh-CN" altLang="en-US">
              <a:latin typeface="宋体" panose="02010600030101010101" pitchFamily="2" charset="-122"/>
              <a:ea typeface="宋体" panose="02010600030101010101" pitchFamily="2" charset="-122"/>
            </a:endParaRPr>
          </a:p>
        </p:txBody>
      </p:sp>
      <p:sp>
        <p:nvSpPr>
          <p:cNvPr id="16" name="Text 14"/>
          <p:cNvSpPr/>
          <p:nvPr/>
        </p:nvSpPr>
        <p:spPr>
          <a:xfrm>
            <a:off x="1037590" y="1765434"/>
            <a:ext cx="1380490" cy="427221"/>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7" name="Shape 15"/>
          <p:cNvSpPr/>
          <p:nvPr/>
        </p:nvSpPr>
        <p:spPr>
          <a:xfrm rot="10800000" flipH="1">
            <a:off x="1037590" y="1765434"/>
            <a:ext cx="269563" cy="168640"/>
          </a:xfrm>
          <a:prstGeom prst="triangle">
            <a:avLst>
              <a:gd name="adj" fmla="val 0"/>
            </a:avLst>
          </a:prstGeom>
          <a:solidFill>
            <a:srgbClr val="1E46EB"/>
          </a:solidFill>
          <a:ln/>
        </p:spPr>
        <p:txBody>
          <a:bodyPr/>
          <a:lstStyle/>
          <a:p>
            <a:endParaRPr lang="zh-CN" altLang="en-US"/>
          </a:p>
        </p:txBody>
      </p:sp>
      <p:sp>
        <p:nvSpPr>
          <p:cNvPr id="18" name="Text 16"/>
          <p:cNvSpPr/>
          <p:nvPr/>
        </p:nvSpPr>
        <p:spPr>
          <a:xfrm rot="10800000">
            <a:off x="1037590" y="1765434"/>
            <a:ext cx="269563" cy="16864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9" name="Shape 17"/>
          <p:cNvSpPr/>
          <p:nvPr/>
        </p:nvSpPr>
        <p:spPr>
          <a:xfrm>
            <a:off x="1069243" y="2021971"/>
            <a:ext cx="0" cy="126736"/>
          </a:xfrm>
          <a:prstGeom prst="line">
            <a:avLst/>
          </a:prstGeom>
          <a:noFill/>
          <a:ln w="12700">
            <a:solidFill>
              <a:srgbClr val="1E46EB"/>
            </a:solidFill>
            <a:prstDash val="solid"/>
            <a:headEnd type="none"/>
            <a:tailEnd type="none"/>
          </a:ln>
        </p:spPr>
        <p:txBody>
          <a:bodyPr/>
          <a:lstStyle/>
          <a:p>
            <a:endParaRPr lang="zh-CN" altLang="en-US"/>
          </a:p>
        </p:txBody>
      </p:sp>
      <p:sp>
        <p:nvSpPr>
          <p:cNvPr id="21" name="Text 19"/>
          <p:cNvSpPr/>
          <p:nvPr/>
        </p:nvSpPr>
        <p:spPr>
          <a:xfrm>
            <a:off x="1615517" y="1721485"/>
            <a:ext cx="402303" cy="40882"/>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22" name="Shape 20"/>
          <p:cNvSpPr/>
          <p:nvPr/>
        </p:nvSpPr>
        <p:spPr>
          <a:xfrm flipV="1">
            <a:off x="10841355" y="5520055"/>
            <a:ext cx="299085" cy="259715"/>
          </a:xfrm>
          <a:custGeom>
            <a:avLst/>
            <a:gdLst/>
            <a:ahLst/>
            <a:cxnLst/>
            <a:rect l="l" t="t" r="r" b="b"/>
            <a:pathLst>
              <a:path w="299085" h="259715">
                <a:moveTo>
                  <a:pt x="0" y="0"/>
                </a:moveTo>
                <a:lnTo>
                  <a:pt x="299085" y="0"/>
                </a:lnTo>
                <a:lnTo>
                  <a:pt x="298037" y="259715"/>
                </a:lnTo>
              </a:path>
            </a:pathLst>
          </a:custGeom>
          <a:solidFill>
            <a:srgbClr val="000000">
              <a:alpha val="0"/>
            </a:srgbClr>
          </a:solidFill>
          <a:ln w="38100">
            <a:solidFill>
              <a:srgbClr val="1E46EB"/>
            </a:solidFill>
            <a:prstDash val="solid"/>
          </a:ln>
        </p:spPr>
        <p:txBody>
          <a:bodyPr/>
          <a:lstStyle/>
          <a:p>
            <a:endParaRPr lang="zh-CN" altLang="en-US"/>
          </a:p>
        </p:txBody>
      </p:sp>
      <p:sp>
        <p:nvSpPr>
          <p:cNvPr id="23" name="Text 21"/>
          <p:cNvSpPr/>
          <p:nvPr/>
        </p:nvSpPr>
        <p:spPr>
          <a:xfrm>
            <a:off x="10841355" y="5520055"/>
            <a:ext cx="299085" cy="259715"/>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24" name="Shape 22"/>
          <p:cNvSpPr/>
          <p:nvPr/>
        </p:nvSpPr>
        <p:spPr>
          <a:xfrm rot="10800000" flipH="1">
            <a:off x="1452880" y="5472430"/>
            <a:ext cx="908050" cy="61595"/>
          </a:xfrm>
          <a:custGeom>
            <a:avLst/>
            <a:gdLst/>
            <a:ahLst/>
            <a:cxnLst/>
            <a:rect l="l" t="t" r="r" b="b"/>
            <a:pathLst>
              <a:path w="908050" h="61595">
                <a:moveTo>
                  <a:pt x="0" y="61595"/>
                </a:moveTo>
                <a:lnTo>
                  <a:pt x="15240" y="0"/>
                </a:lnTo>
                <a:lnTo>
                  <a:pt x="64135" y="0"/>
                </a:lnTo>
                <a:lnTo>
                  <a:pt x="48895" y="61595"/>
                </a:lnTo>
                <a:lnTo>
                  <a:pt x="0" y="61595"/>
                </a:lnTo>
                <a:close/>
                <a:moveTo>
                  <a:pt x="84455" y="61595"/>
                </a:moveTo>
                <a:lnTo>
                  <a:pt x="99695" y="0"/>
                </a:lnTo>
                <a:lnTo>
                  <a:pt x="148590" y="0"/>
                </a:lnTo>
                <a:lnTo>
                  <a:pt x="133350" y="61595"/>
                </a:lnTo>
                <a:lnTo>
                  <a:pt x="84455" y="61595"/>
                </a:lnTo>
                <a:close/>
                <a:moveTo>
                  <a:pt x="168910" y="61595"/>
                </a:moveTo>
                <a:lnTo>
                  <a:pt x="184150" y="0"/>
                </a:lnTo>
                <a:lnTo>
                  <a:pt x="233045" y="0"/>
                </a:lnTo>
                <a:lnTo>
                  <a:pt x="217805" y="61595"/>
                </a:lnTo>
                <a:lnTo>
                  <a:pt x="168910" y="61595"/>
                </a:lnTo>
                <a:close/>
                <a:moveTo>
                  <a:pt x="253365" y="61595"/>
                </a:moveTo>
                <a:lnTo>
                  <a:pt x="268605" y="0"/>
                </a:lnTo>
                <a:lnTo>
                  <a:pt x="317500" y="0"/>
                </a:lnTo>
                <a:lnTo>
                  <a:pt x="302260" y="61595"/>
                </a:lnTo>
                <a:lnTo>
                  <a:pt x="253365" y="61595"/>
                </a:lnTo>
                <a:close/>
                <a:moveTo>
                  <a:pt x="337820" y="61595"/>
                </a:moveTo>
                <a:lnTo>
                  <a:pt x="353060" y="0"/>
                </a:lnTo>
                <a:lnTo>
                  <a:pt x="401955" y="0"/>
                </a:lnTo>
                <a:lnTo>
                  <a:pt x="386715" y="61595"/>
                </a:lnTo>
                <a:lnTo>
                  <a:pt x="337820" y="61595"/>
                </a:lnTo>
                <a:close/>
                <a:moveTo>
                  <a:pt x="421640" y="61595"/>
                </a:moveTo>
                <a:lnTo>
                  <a:pt x="436880" y="0"/>
                </a:lnTo>
                <a:lnTo>
                  <a:pt x="485775" y="0"/>
                </a:lnTo>
                <a:lnTo>
                  <a:pt x="470535" y="61595"/>
                </a:lnTo>
                <a:lnTo>
                  <a:pt x="421640" y="61595"/>
                </a:lnTo>
                <a:close/>
                <a:moveTo>
                  <a:pt x="506095" y="61595"/>
                </a:moveTo>
                <a:lnTo>
                  <a:pt x="521335" y="0"/>
                </a:lnTo>
                <a:lnTo>
                  <a:pt x="570230" y="0"/>
                </a:lnTo>
                <a:lnTo>
                  <a:pt x="554990" y="61595"/>
                </a:lnTo>
                <a:lnTo>
                  <a:pt x="506095" y="61595"/>
                </a:lnTo>
                <a:close/>
                <a:moveTo>
                  <a:pt x="590550" y="61595"/>
                </a:moveTo>
                <a:lnTo>
                  <a:pt x="605790" y="0"/>
                </a:lnTo>
                <a:lnTo>
                  <a:pt x="654685" y="0"/>
                </a:lnTo>
                <a:lnTo>
                  <a:pt x="639445" y="61595"/>
                </a:lnTo>
                <a:lnTo>
                  <a:pt x="590550" y="61595"/>
                </a:lnTo>
                <a:close/>
                <a:moveTo>
                  <a:pt x="675005" y="61595"/>
                </a:moveTo>
                <a:lnTo>
                  <a:pt x="690245" y="0"/>
                </a:lnTo>
                <a:lnTo>
                  <a:pt x="739140" y="0"/>
                </a:lnTo>
                <a:lnTo>
                  <a:pt x="723900" y="61595"/>
                </a:lnTo>
                <a:lnTo>
                  <a:pt x="675005" y="61595"/>
                </a:lnTo>
                <a:close/>
                <a:moveTo>
                  <a:pt x="759460" y="61595"/>
                </a:moveTo>
                <a:lnTo>
                  <a:pt x="774700" y="0"/>
                </a:lnTo>
                <a:lnTo>
                  <a:pt x="823595" y="0"/>
                </a:lnTo>
                <a:lnTo>
                  <a:pt x="808355" y="61595"/>
                </a:lnTo>
                <a:lnTo>
                  <a:pt x="759460" y="61595"/>
                </a:lnTo>
                <a:close/>
                <a:moveTo>
                  <a:pt x="843915" y="61595"/>
                </a:moveTo>
                <a:lnTo>
                  <a:pt x="859155" y="0"/>
                </a:lnTo>
                <a:lnTo>
                  <a:pt x="908050" y="0"/>
                </a:lnTo>
                <a:lnTo>
                  <a:pt x="892810" y="61595"/>
                </a:lnTo>
                <a:lnTo>
                  <a:pt x="843915" y="61595"/>
                </a:lnTo>
                <a:close/>
              </a:path>
            </a:pathLst>
          </a:custGeom>
          <a:gradFill flip="none" rotWithShape="1">
            <a:gsLst>
              <a:gs pos="0">
                <a:srgbClr val="1E46EB"/>
              </a:gs>
              <a:gs pos="100000">
                <a:srgbClr val="1E46EB">
                  <a:alpha val="0"/>
                </a:srgbClr>
              </a:gs>
            </a:gsLst>
            <a:lin ang="0" scaled="1"/>
          </a:gradFill>
          <a:ln/>
          <a:effectLst>
            <a:outerShdw blurRad="127000" dist="50800" dir="2700000" algn="bl" rotWithShape="0">
              <a:srgbClr val="1E46EB">
                <a:alpha val="40000"/>
              </a:srgbClr>
            </a:outerShdw>
          </a:effectLst>
        </p:spPr>
        <p:txBody>
          <a:bodyPr/>
          <a:lstStyle/>
          <a:p>
            <a:endParaRPr lang="zh-CN" altLang="en-US"/>
          </a:p>
        </p:txBody>
      </p:sp>
      <p:sp>
        <p:nvSpPr>
          <p:cNvPr id="25" name="Text 23"/>
          <p:cNvSpPr/>
          <p:nvPr/>
        </p:nvSpPr>
        <p:spPr>
          <a:xfrm rot="10800000">
            <a:off x="1452880" y="5472430"/>
            <a:ext cx="908050" cy="61595"/>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pic>
        <p:nvPicPr>
          <p:cNvPr id="26" name="Image 0" descr="https://test-kimi-img.moonshot.cn/pub/slides/slides_tmpl/image/25-05-30-11:09:14-d0si2mk75iks832jegdg.png"/>
          <p:cNvPicPr>
            <a:picLocks noChangeAspect="1"/>
          </p:cNvPicPr>
          <p:nvPr/>
        </p:nvPicPr>
        <p:blipFill>
          <a:blip r:embed="rId3"/>
          <a:srcRect t="4167" b="9100"/>
          <a:stretch/>
        </p:blipFill>
        <p:spPr>
          <a:xfrm>
            <a:off x="4621530" y="1233805"/>
            <a:ext cx="2392680" cy="981075"/>
          </a:xfrm>
          <a:prstGeom prst="rect">
            <a:avLst/>
          </a:prstGeom>
        </p:spPr>
      </p:pic>
      <p:sp>
        <p:nvSpPr>
          <p:cNvPr id="27" name="Shape 24"/>
          <p:cNvSpPr/>
          <p:nvPr/>
        </p:nvSpPr>
        <p:spPr>
          <a:xfrm>
            <a:off x="0" y="465455"/>
            <a:ext cx="437515" cy="647700"/>
          </a:xfrm>
          <a:prstGeom prst="rect">
            <a:avLst/>
          </a:prstGeom>
          <a:solidFill>
            <a:srgbClr val="1E46EB"/>
          </a:solidFill>
          <a:ln/>
        </p:spPr>
        <p:txBody>
          <a:bodyPr/>
          <a:lstStyle/>
          <a:p>
            <a:endParaRPr lang="zh-CN" altLang="en-US"/>
          </a:p>
        </p:txBody>
      </p:sp>
      <p:sp>
        <p:nvSpPr>
          <p:cNvPr id="28" name="Text 25"/>
          <p:cNvSpPr/>
          <p:nvPr/>
        </p:nvSpPr>
        <p:spPr>
          <a:xfrm>
            <a:off x="0" y="465455"/>
            <a:ext cx="437515" cy="6477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29" name="Shape 26"/>
          <p:cNvSpPr/>
          <p:nvPr/>
        </p:nvSpPr>
        <p:spPr>
          <a:xfrm>
            <a:off x="488315" y="465455"/>
            <a:ext cx="76200" cy="647700"/>
          </a:xfrm>
          <a:prstGeom prst="rect">
            <a:avLst/>
          </a:prstGeom>
          <a:solidFill>
            <a:srgbClr val="1E46EB"/>
          </a:solidFill>
          <a:ln/>
        </p:spPr>
        <p:txBody>
          <a:bodyPr/>
          <a:lstStyle/>
          <a:p>
            <a:endParaRPr lang="zh-CN" altLang="en-US"/>
          </a:p>
        </p:txBody>
      </p:sp>
      <p:sp>
        <p:nvSpPr>
          <p:cNvPr id="30" name="Text 27"/>
          <p:cNvSpPr/>
          <p:nvPr/>
        </p:nvSpPr>
        <p:spPr>
          <a:xfrm>
            <a:off x="488315" y="465455"/>
            <a:ext cx="76200" cy="6477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pic>
        <p:nvPicPr>
          <p:cNvPr id="33" name="图片 32">
            <a:extLst>
              <a:ext uri="{FF2B5EF4-FFF2-40B4-BE49-F238E27FC236}">
                <a16:creationId xmlns:a16="http://schemas.microsoft.com/office/drawing/2014/main" id="{BD96E240-1AAA-9B81-2080-0E59FE3CB57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674097" y="2115667"/>
            <a:ext cx="5316800" cy="327119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847090" y="5008880"/>
            <a:ext cx="3032760" cy="3032760"/>
          </a:xfrm>
          <a:prstGeom prst="ellipse">
            <a:avLst/>
          </a:prstGeom>
          <a:solidFill>
            <a:srgbClr val="1E46EB">
              <a:alpha val="16863"/>
            </a:srgbClr>
          </a:solidFill>
          <a:ln/>
        </p:spPr>
        <p:txBody>
          <a:bodyPr/>
          <a:lstStyle/>
          <a:p>
            <a:endParaRPr lang="zh-CN" altLang="en-US"/>
          </a:p>
        </p:txBody>
      </p:sp>
      <p:sp>
        <p:nvSpPr>
          <p:cNvPr id="3" name="Text 1"/>
          <p:cNvSpPr/>
          <p:nvPr/>
        </p:nvSpPr>
        <p:spPr>
          <a:xfrm>
            <a:off x="-847090" y="5008880"/>
            <a:ext cx="3032760" cy="303276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4" name="Shape 2"/>
          <p:cNvSpPr/>
          <p:nvPr/>
        </p:nvSpPr>
        <p:spPr>
          <a:xfrm>
            <a:off x="9249410" y="-1319530"/>
            <a:ext cx="4099560" cy="4191000"/>
          </a:xfrm>
          <a:prstGeom prst="ellipse">
            <a:avLst/>
          </a:prstGeom>
          <a:solidFill>
            <a:srgbClr val="1CA97E">
              <a:alpha val="16863"/>
            </a:srgbClr>
          </a:solidFill>
          <a:ln/>
        </p:spPr>
        <p:txBody>
          <a:bodyPr/>
          <a:lstStyle/>
          <a:p>
            <a:endParaRPr lang="zh-CN" altLang="en-US">
              <a:latin typeface="宋体" panose="02010600030101010101" pitchFamily="2" charset="-122"/>
              <a:ea typeface="宋体" panose="02010600030101010101" pitchFamily="2" charset="-122"/>
            </a:endParaRPr>
          </a:p>
        </p:txBody>
      </p:sp>
      <p:sp>
        <p:nvSpPr>
          <p:cNvPr id="5" name="Text 3"/>
          <p:cNvSpPr/>
          <p:nvPr/>
        </p:nvSpPr>
        <p:spPr>
          <a:xfrm>
            <a:off x="9249410" y="-1319530"/>
            <a:ext cx="4099560" cy="41910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7" name="Text 4"/>
          <p:cNvSpPr/>
          <p:nvPr/>
        </p:nvSpPr>
        <p:spPr>
          <a:xfrm>
            <a:off x="595630" y="487045"/>
            <a:ext cx="11160125" cy="646331"/>
          </a:xfrm>
          <a:prstGeom prst="rect">
            <a:avLst/>
          </a:prstGeom>
          <a:noFill/>
          <a:ln/>
        </p:spPr>
        <p:txBody>
          <a:bodyPr wrap="square" lIns="91440" tIns="45720" rIns="91440" bIns="45720" rtlCol="0" anchor="t">
            <a:spAutoFit/>
          </a:bodyPr>
          <a:lstStyle/>
          <a:p>
            <a:pPr marL="0" indent="0" algn="l">
              <a:lnSpc>
                <a:spcPct val="100000"/>
              </a:lnSpc>
              <a:buNone/>
            </a:pPr>
            <a:r>
              <a:rPr lang="en-US" sz="3600" b="1" dirty="0" err="1">
                <a:solidFill>
                  <a:srgbClr val="1E46EB"/>
                </a:solidFill>
                <a:latin typeface="宋体" panose="02010600030101010101" pitchFamily="2" charset="-122"/>
                <a:ea typeface="宋体" panose="02010600030101010101" pitchFamily="2" charset="-122"/>
                <a:cs typeface="MiSans" pitchFamily="34" charset="-120"/>
              </a:rPr>
              <a:t>研究</a:t>
            </a:r>
            <a:r>
              <a:rPr lang="zh-CN" altLang="en-US" sz="3600" b="1" dirty="0">
                <a:solidFill>
                  <a:srgbClr val="1E46EB"/>
                </a:solidFill>
                <a:latin typeface="宋体" panose="02010600030101010101" pitchFamily="2" charset="-122"/>
                <a:ea typeface="宋体" panose="02010600030101010101" pitchFamily="2" charset="-122"/>
                <a:cs typeface="MiSans" pitchFamily="34" charset="-120"/>
              </a:rPr>
              <a:t>背景</a:t>
            </a:r>
            <a:endParaRPr lang="en-US" sz="1600" dirty="0">
              <a:latin typeface="宋体" panose="02010600030101010101" pitchFamily="2" charset="-122"/>
              <a:ea typeface="宋体" panose="02010600030101010101" pitchFamily="2" charset="-122"/>
            </a:endParaRPr>
          </a:p>
        </p:txBody>
      </p:sp>
      <p:sp>
        <p:nvSpPr>
          <p:cNvPr id="8" name="Shape 5"/>
          <p:cNvSpPr/>
          <p:nvPr/>
        </p:nvSpPr>
        <p:spPr>
          <a:xfrm>
            <a:off x="318" y="6584950"/>
            <a:ext cx="12191365" cy="152400"/>
          </a:xfrm>
          <a:prstGeom prst="rect">
            <a:avLst/>
          </a:prstGeom>
          <a:solidFill>
            <a:srgbClr val="1CA97E"/>
          </a:solidFill>
          <a:ln/>
        </p:spPr>
        <p:txBody>
          <a:bodyPr/>
          <a:lstStyle/>
          <a:p>
            <a:endParaRPr lang="zh-CN" altLang="en-US"/>
          </a:p>
        </p:txBody>
      </p:sp>
      <p:sp>
        <p:nvSpPr>
          <p:cNvPr id="9" name="Text 6"/>
          <p:cNvSpPr/>
          <p:nvPr/>
        </p:nvSpPr>
        <p:spPr>
          <a:xfrm>
            <a:off x="318" y="658495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0" name="Shape 7"/>
          <p:cNvSpPr/>
          <p:nvPr/>
        </p:nvSpPr>
        <p:spPr>
          <a:xfrm>
            <a:off x="318" y="6705600"/>
            <a:ext cx="12191365" cy="152400"/>
          </a:xfrm>
          <a:prstGeom prst="rect">
            <a:avLst/>
          </a:prstGeom>
          <a:solidFill>
            <a:srgbClr val="1E46EB"/>
          </a:solidFill>
          <a:ln/>
        </p:spPr>
        <p:txBody>
          <a:bodyPr/>
          <a:lstStyle/>
          <a:p>
            <a:endParaRPr lang="zh-CN" altLang="en-US"/>
          </a:p>
        </p:txBody>
      </p:sp>
      <p:sp>
        <p:nvSpPr>
          <p:cNvPr id="11" name="Text 8"/>
          <p:cNvSpPr/>
          <p:nvPr/>
        </p:nvSpPr>
        <p:spPr>
          <a:xfrm>
            <a:off x="318" y="670560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2" name="Shape 9"/>
          <p:cNvSpPr/>
          <p:nvPr/>
        </p:nvSpPr>
        <p:spPr>
          <a:xfrm>
            <a:off x="0" y="465455"/>
            <a:ext cx="437515" cy="647700"/>
          </a:xfrm>
          <a:prstGeom prst="rect">
            <a:avLst/>
          </a:prstGeom>
          <a:solidFill>
            <a:srgbClr val="1E46EB"/>
          </a:solidFill>
          <a:ln/>
        </p:spPr>
        <p:txBody>
          <a:bodyPr/>
          <a:lstStyle/>
          <a:p>
            <a:endParaRPr lang="zh-CN" altLang="en-US"/>
          </a:p>
        </p:txBody>
      </p:sp>
      <p:sp>
        <p:nvSpPr>
          <p:cNvPr id="13" name="Text 10"/>
          <p:cNvSpPr/>
          <p:nvPr/>
        </p:nvSpPr>
        <p:spPr>
          <a:xfrm>
            <a:off x="0" y="465455"/>
            <a:ext cx="437515" cy="6477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4" name="Shape 11"/>
          <p:cNvSpPr/>
          <p:nvPr/>
        </p:nvSpPr>
        <p:spPr>
          <a:xfrm>
            <a:off x="488315" y="465455"/>
            <a:ext cx="76200" cy="647700"/>
          </a:xfrm>
          <a:prstGeom prst="rect">
            <a:avLst/>
          </a:prstGeom>
          <a:solidFill>
            <a:srgbClr val="1E46EB"/>
          </a:solidFill>
          <a:ln/>
        </p:spPr>
        <p:txBody>
          <a:bodyPr/>
          <a:lstStyle/>
          <a:p>
            <a:endParaRPr lang="zh-CN" altLang="en-US"/>
          </a:p>
        </p:txBody>
      </p:sp>
      <p:sp>
        <p:nvSpPr>
          <p:cNvPr id="15" name="Text 12"/>
          <p:cNvSpPr/>
          <p:nvPr/>
        </p:nvSpPr>
        <p:spPr>
          <a:xfrm>
            <a:off x="488315" y="465455"/>
            <a:ext cx="76200" cy="6477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7" name="Text 14"/>
          <p:cNvSpPr/>
          <p:nvPr/>
        </p:nvSpPr>
        <p:spPr>
          <a:xfrm>
            <a:off x="805180" y="3684270"/>
            <a:ext cx="7791450" cy="237998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8" name="Text 15"/>
          <p:cNvSpPr/>
          <p:nvPr/>
        </p:nvSpPr>
        <p:spPr>
          <a:xfrm>
            <a:off x="1173943" y="3893820"/>
            <a:ext cx="7041223" cy="461665"/>
          </a:xfrm>
          <a:prstGeom prst="rect">
            <a:avLst/>
          </a:prstGeom>
          <a:noFill/>
          <a:ln/>
        </p:spPr>
        <p:txBody>
          <a:bodyPr wrap="square" lIns="91440" tIns="45720" rIns="91440" bIns="45720" rtlCol="0" anchor="t">
            <a:spAutoFit/>
          </a:bodyPr>
          <a:lstStyle/>
          <a:p>
            <a:pPr marL="0" indent="0" algn="just">
              <a:lnSpc>
                <a:spcPct val="100000"/>
              </a:lnSpc>
              <a:buNone/>
            </a:pPr>
            <a:r>
              <a:rPr lang="en-US" sz="2400" b="1" dirty="0">
                <a:solidFill>
                  <a:srgbClr val="FFFFFF"/>
                </a:solidFill>
                <a:latin typeface="宋体" panose="02010600030101010101" pitchFamily="2" charset="-122"/>
                <a:ea typeface="宋体" panose="02010600030101010101" pitchFamily="2" charset="-122"/>
                <a:cs typeface="MiSans" pitchFamily="34" charset="-120"/>
              </a:rPr>
              <a:t>特征提取方法</a:t>
            </a:r>
            <a:endParaRPr lang="en-US" sz="1600" dirty="0">
              <a:latin typeface="宋体" panose="02010600030101010101" pitchFamily="2" charset="-122"/>
              <a:ea typeface="宋体" panose="02010600030101010101" pitchFamily="2" charset="-122"/>
            </a:endParaRPr>
          </a:p>
        </p:txBody>
      </p:sp>
      <p:sp>
        <p:nvSpPr>
          <p:cNvPr id="20" name="Text 17"/>
          <p:cNvSpPr/>
          <p:nvPr/>
        </p:nvSpPr>
        <p:spPr>
          <a:xfrm>
            <a:off x="1339980" y="2014922"/>
            <a:ext cx="2012819" cy="523220"/>
          </a:xfrm>
          <a:prstGeom prst="rect">
            <a:avLst/>
          </a:prstGeom>
          <a:noFill/>
          <a:ln/>
        </p:spPr>
        <p:txBody>
          <a:bodyPr wrap="square" lIns="91440" tIns="45720" rIns="91440" bIns="45720" rtlCol="0" anchor="t">
            <a:spAutoFit/>
          </a:bodyPr>
          <a:lstStyle/>
          <a:p>
            <a:pPr marL="0" indent="0" algn="just">
              <a:lnSpc>
                <a:spcPct val="100000"/>
              </a:lnSpc>
              <a:buNone/>
            </a:pPr>
            <a:r>
              <a:rPr lang="en-US" sz="2800" b="1" dirty="0">
                <a:solidFill>
                  <a:srgbClr val="000000"/>
                </a:solidFill>
                <a:latin typeface="宋体" panose="02010600030101010101" pitchFamily="2" charset="-122"/>
                <a:ea typeface="宋体" panose="02010600030101010101" pitchFamily="2" charset="-122"/>
                <a:cs typeface="MiSans" pitchFamily="34" charset="-120"/>
              </a:rPr>
              <a:t>应用场景</a:t>
            </a:r>
            <a:endParaRPr lang="en-US" sz="1600" dirty="0">
              <a:latin typeface="宋体" panose="02010600030101010101" pitchFamily="2" charset="-122"/>
              <a:ea typeface="宋体" panose="02010600030101010101" pitchFamily="2" charset="-122"/>
            </a:endParaRPr>
          </a:p>
        </p:txBody>
      </p:sp>
      <p:sp>
        <p:nvSpPr>
          <p:cNvPr id="21" name="Text 18"/>
          <p:cNvSpPr/>
          <p:nvPr/>
        </p:nvSpPr>
        <p:spPr>
          <a:xfrm>
            <a:off x="1339981" y="2528713"/>
            <a:ext cx="3905119" cy="2182329"/>
          </a:xfrm>
          <a:prstGeom prst="rect">
            <a:avLst/>
          </a:prstGeom>
          <a:noFill/>
          <a:ln/>
        </p:spPr>
        <p:txBody>
          <a:bodyPr wrap="square" lIns="91440" tIns="45720" rIns="91440" bIns="45720" rtlCol="0" anchor="t">
            <a:spAutoFit/>
          </a:bodyPr>
          <a:lstStyle/>
          <a:p>
            <a:pPr marL="0" indent="0" algn="just">
              <a:lnSpc>
                <a:spcPct val="140000"/>
              </a:lnSpc>
              <a:buNone/>
            </a:pPr>
            <a:r>
              <a:rPr lang="en-US" sz="2000" dirty="0">
                <a:solidFill>
                  <a:srgbClr val="000000"/>
                </a:solidFill>
                <a:latin typeface="宋体" panose="02010600030101010101" pitchFamily="2" charset="-122"/>
                <a:ea typeface="宋体" panose="02010600030101010101" pitchFamily="2" charset="-122"/>
                <a:cs typeface="MiSans" pitchFamily="34" charset="-120"/>
              </a:rPr>
              <a:t>长时微表情识别在人机交互、心理医疗、教育、公安等领域有广泛应用前景，如智能驾驶中避免危险驾驶行为，心理医疗中辅助病情评估等。</a:t>
            </a:r>
            <a:endParaRPr lang="en-US" sz="2000" dirty="0">
              <a:latin typeface="宋体" panose="02010600030101010101" pitchFamily="2" charset="-122"/>
              <a:ea typeface="宋体" panose="02010600030101010101" pitchFamily="2" charset="-122"/>
            </a:endParaRPr>
          </a:p>
        </p:txBody>
      </p:sp>
      <p:pic>
        <p:nvPicPr>
          <p:cNvPr id="1028" name="Picture 4" descr="人脸识别智能科技素材图片免费下载-千库网">
            <a:extLst>
              <a:ext uri="{FF2B5EF4-FFF2-40B4-BE49-F238E27FC236}">
                <a16:creationId xmlns:a16="http://schemas.microsoft.com/office/drawing/2014/main" id="{A4F7BBC3-6F2C-F992-3F81-47D7752D2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5979" y="961221"/>
            <a:ext cx="4927976" cy="49355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847090" y="5008880"/>
            <a:ext cx="3032760" cy="3032760"/>
          </a:xfrm>
          <a:prstGeom prst="ellipse">
            <a:avLst/>
          </a:prstGeom>
          <a:solidFill>
            <a:srgbClr val="1E46EB">
              <a:alpha val="16863"/>
            </a:srgbClr>
          </a:solidFill>
          <a:ln/>
        </p:spPr>
        <p:txBody>
          <a:bodyPr/>
          <a:lstStyle/>
          <a:p>
            <a:endParaRPr lang="zh-CN" altLang="en-US"/>
          </a:p>
        </p:txBody>
      </p:sp>
      <p:sp>
        <p:nvSpPr>
          <p:cNvPr id="3" name="Text 1"/>
          <p:cNvSpPr/>
          <p:nvPr/>
        </p:nvSpPr>
        <p:spPr>
          <a:xfrm>
            <a:off x="-847090" y="5008880"/>
            <a:ext cx="3032760" cy="303276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4" name="Shape 2"/>
          <p:cNvSpPr/>
          <p:nvPr/>
        </p:nvSpPr>
        <p:spPr>
          <a:xfrm>
            <a:off x="9249410" y="-1319530"/>
            <a:ext cx="4099560" cy="4191000"/>
          </a:xfrm>
          <a:prstGeom prst="ellipse">
            <a:avLst/>
          </a:prstGeom>
          <a:solidFill>
            <a:srgbClr val="1CA97E">
              <a:alpha val="16863"/>
            </a:srgbClr>
          </a:solidFill>
          <a:ln/>
        </p:spPr>
        <p:txBody>
          <a:bodyPr/>
          <a:lstStyle/>
          <a:p>
            <a:endParaRPr lang="zh-CN" altLang="en-US"/>
          </a:p>
        </p:txBody>
      </p:sp>
      <p:sp>
        <p:nvSpPr>
          <p:cNvPr id="5" name="Text 3"/>
          <p:cNvSpPr/>
          <p:nvPr/>
        </p:nvSpPr>
        <p:spPr>
          <a:xfrm>
            <a:off x="9249410" y="-1319530"/>
            <a:ext cx="4099560" cy="41910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pic>
        <p:nvPicPr>
          <p:cNvPr id="6" name="Image 0" descr="https://test-kimi-img.moonshot.cn/pub/slides/slides_tmpl/image/25-05-30-11:09:24-d0si2p475iks832jegeg.png"/>
          <p:cNvPicPr>
            <a:picLocks noChangeAspect="1"/>
          </p:cNvPicPr>
          <p:nvPr/>
        </p:nvPicPr>
        <p:blipFill>
          <a:blip r:embed="rId3"/>
          <a:srcRect l="13" r="13"/>
          <a:stretch/>
        </p:blipFill>
        <p:spPr>
          <a:xfrm>
            <a:off x="-635" y="0"/>
            <a:ext cx="12207240" cy="6832600"/>
          </a:xfrm>
          <a:prstGeom prst="rect">
            <a:avLst/>
          </a:prstGeom>
        </p:spPr>
      </p:pic>
      <p:sp>
        <p:nvSpPr>
          <p:cNvPr id="7" name="Shape 4"/>
          <p:cNvSpPr/>
          <p:nvPr/>
        </p:nvSpPr>
        <p:spPr>
          <a:xfrm>
            <a:off x="318" y="6584950"/>
            <a:ext cx="12191365" cy="152400"/>
          </a:xfrm>
          <a:prstGeom prst="rect">
            <a:avLst/>
          </a:prstGeom>
          <a:solidFill>
            <a:srgbClr val="1CA97E"/>
          </a:solidFill>
          <a:ln/>
        </p:spPr>
        <p:txBody>
          <a:bodyPr/>
          <a:lstStyle/>
          <a:p>
            <a:endParaRPr lang="zh-CN" altLang="en-US"/>
          </a:p>
        </p:txBody>
      </p:sp>
      <p:sp>
        <p:nvSpPr>
          <p:cNvPr id="8" name="Text 5"/>
          <p:cNvSpPr/>
          <p:nvPr/>
        </p:nvSpPr>
        <p:spPr>
          <a:xfrm>
            <a:off x="318" y="658495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9" name="Shape 6"/>
          <p:cNvSpPr/>
          <p:nvPr/>
        </p:nvSpPr>
        <p:spPr>
          <a:xfrm>
            <a:off x="318" y="6705600"/>
            <a:ext cx="12191365" cy="152400"/>
          </a:xfrm>
          <a:prstGeom prst="rect">
            <a:avLst/>
          </a:prstGeom>
          <a:solidFill>
            <a:srgbClr val="1E46EB"/>
          </a:solidFill>
          <a:ln/>
        </p:spPr>
        <p:txBody>
          <a:bodyPr/>
          <a:lstStyle/>
          <a:p>
            <a:endParaRPr lang="zh-CN" altLang="en-US"/>
          </a:p>
        </p:txBody>
      </p:sp>
      <p:sp>
        <p:nvSpPr>
          <p:cNvPr id="10" name="Text 7"/>
          <p:cNvSpPr/>
          <p:nvPr/>
        </p:nvSpPr>
        <p:spPr>
          <a:xfrm>
            <a:off x="318" y="670560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1" name="Text 8"/>
          <p:cNvSpPr/>
          <p:nvPr/>
        </p:nvSpPr>
        <p:spPr>
          <a:xfrm>
            <a:off x="3335655" y="3239909"/>
            <a:ext cx="5956796" cy="830997"/>
          </a:xfrm>
          <a:prstGeom prst="rect">
            <a:avLst/>
          </a:prstGeom>
          <a:noFill/>
          <a:ln/>
        </p:spPr>
        <p:txBody>
          <a:bodyPr wrap="square" lIns="91440" tIns="45720" rIns="91440" bIns="45720" rtlCol="0" anchor="t">
            <a:spAutoFit/>
          </a:bodyPr>
          <a:lstStyle/>
          <a:p>
            <a:pPr marL="0" indent="0" algn="ctr">
              <a:lnSpc>
                <a:spcPct val="100000"/>
              </a:lnSpc>
              <a:buNone/>
            </a:pPr>
            <a:r>
              <a:rPr lang="en-US" sz="4800" b="1" dirty="0" err="1">
                <a:solidFill>
                  <a:srgbClr val="1E46EB"/>
                </a:solidFill>
                <a:latin typeface="宋体" panose="02010600030101010101" pitchFamily="2" charset="-122"/>
                <a:ea typeface="宋体" panose="02010600030101010101" pitchFamily="2" charset="-122"/>
                <a:cs typeface="MiSans" pitchFamily="34" charset="-120"/>
              </a:rPr>
              <a:t>研究现状</a:t>
            </a:r>
            <a:endParaRPr lang="en-US" sz="1600" dirty="0">
              <a:latin typeface="宋体" panose="02010600030101010101" pitchFamily="2" charset="-122"/>
              <a:ea typeface="宋体" panose="02010600030101010101" pitchFamily="2" charset="-122"/>
            </a:endParaRPr>
          </a:p>
        </p:txBody>
      </p:sp>
      <p:sp>
        <p:nvSpPr>
          <p:cNvPr id="12" name="Text 9"/>
          <p:cNvSpPr/>
          <p:nvPr/>
        </p:nvSpPr>
        <p:spPr>
          <a:xfrm>
            <a:off x="3563724" y="1433195"/>
            <a:ext cx="5956796" cy="1569660"/>
          </a:xfrm>
          <a:prstGeom prst="rect">
            <a:avLst/>
          </a:prstGeom>
          <a:noFill/>
          <a:ln/>
        </p:spPr>
        <p:txBody>
          <a:bodyPr wrap="square" lIns="91440" tIns="45720" rIns="91440" bIns="45720" rtlCol="0" anchor="t">
            <a:spAutoFit/>
          </a:bodyPr>
          <a:lstStyle/>
          <a:p>
            <a:pPr marL="0" indent="0" algn="ctr">
              <a:lnSpc>
                <a:spcPct val="100000"/>
              </a:lnSpc>
              <a:buNone/>
            </a:pPr>
            <a:r>
              <a:rPr lang="en-US" sz="9600" b="1" dirty="0">
                <a:solidFill>
                  <a:srgbClr val="1E46EB"/>
                </a:solidFill>
                <a:latin typeface="宋体" panose="02010600030101010101" pitchFamily="2" charset="-122"/>
                <a:ea typeface="宋体" panose="02010600030101010101" pitchFamily="2" charset="-122"/>
                <a:cs typeface="MiSans" pitchFamily="34" charset="-120"/>
              </a:rPr>
              <a:t>02</a:t>
            </a:r>
            <a:endParaRPr lang="en-US" sz="1600" dirty="0">
              <a:latin typeface="宋体" panose="02010600030101010101" pitchFamily="2" charset="-122"/>
              <a:ea typeface="宋体" panose="02010600030101010101" pitchFamily="2" charset="-122"/>
            </a:endParaRPr>
          </a:p>
        </p:txBody>
      </p:sp>
      <p:sp>
        <p:nvSpPr>
          <p:cNvPr id="13" name="Shape 10"/>
          <p:cNvSpPr/>
          <p:nvPr/>
        </p:nvSpPr>
        <p:spPr>
          <a:xfrm rot="20340000">
            <a:off x="5207353" y="2025906"/>
            <a:ext cx="2808847" cy="684270"/>
          </a:xfrm>
          <a:prstGeom prst="ellipse">
            <a:avLst/>
          </a:prstGeom>
          <a:solidFill>
            <a:srgbClr val="000000">
              <a:alpha val="0"/>
            </a:srgbClr>
          </a:solidFill>
          <a:ln w="19050">
            <a:gradFill flip="none" rotWithShape="1">
              <a:gsLst>
                <a:gs pos="24000">
                  <a:srgbClr val="1E46EB">
                    <a:alpha val="0"/>
                  </a:srgbClr>
                </a:gs>
                <a:gs pos="100000">
                  <a:srgbClr val="1E46EB"/>
                </a:gs>
              </a:gsLst>
              <a:lin ang="5400000" scaled="1"/>
            </a:gradFill>
            <a:prstDash val="solid"/>
          </a:ln>
        </p:spPr>
        <p:txBody>
          <a:bodyPr/>
          <a:lstStyle/>
          <a:p>
            <a:endParaRPr lang="zh-CN" altLang="en-US"/>
          </a:p>
        </p:txBody>
      </p:sp>
      <p:sp>
        <p:nvSpPr>
          <p:cNvPr id="14" name="Text 11"/>
          <p:cNvSpPr/>
          <p:nvPr/>
        </p:nvSpPr>
        <p:spPr>
          <a:xfrm rot="20340000">
            <a:off x="5207353" y="2025906"/>
            <a:ext cx="2808847" cy="68427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5" name="Shape 12"/>
          <p:cNvSpPr/>
          <p:nvPr/>
        </p:nvSpPr>
        <p:spPr>
          <a:xfrm>
            <a:off x="6044755" y="2859562"/>
            <a:ext cx="180054" cy="180071"/>
          </a:xfrm>
          <a:prstGeom prst="ellipse">
            <a:avLst/>
          </a:prstGeom>
          <a:solidFill>
            <a:srgbClr val="1E46EB"/>
          </a:solidFill>
          <a:ln/>
        </p:spPr>
        <p:txBody>
          <a:bodyPr/>
          <a:lstStyle/>
          <a:p>
            <a:endParaRPr lang="zh-CN" altLang="en-US"/>
          </a:p>
        </p:txBody>
      </p:sp>
      <p:sp>
        <p:nvSpPr>
          <p:cNvPr id="16" name="Text 13"/>
          <p:cNvSpPr/>
          <p:nvPr/>
        </p:nvSpPr>
        <p:spPr>
          <a:xfrm>
            <a:off x="6044755" y="2859562"/>
            <a:ext cx="180054" cy="180071"/>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7" name="Shape 14"/>
          <p:cNvSpPr/>
          <p:nvPr/>
        </p:nvSpPr>
        <p:spPr>
          <a:xfrm>
            <a:off x="7878727" y="2074041"/>
            <a:ext cx="90027" cy="90036"/>
          </a:xfrm>
          <a:prstGeom prst="ellipse">
            <a:avLst/>
          </a:prstGeom>
          <a:solidFill>
            <a:srgbClr val="1E46EB"/>
          </a:solidFill>
          <a:ln/>
        </p:spPr>
        <p:txBody>
          <a:bodyPr/>
          <a:lstStyle/>
          <a:p>
            <a:endParaRPr lang="zh-CN" altLang="en-US"/>
          </a:p>
        </p:txBody>
      </p:sp>
      <p:sp>
        <p:nvSpPr>
          <p:cNvPr id="18" name="Text 15"/>
          <p:cNvSpPr/>
          <p:nvPr/>
        </p:nvSpPr>
        <p:spPr>
          <a:xfrm>
            <a:off x="7878727" y="2074041"/>
            <a:ext cx="90027" cy="90036"/>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AAF5F-7086-1A4A-983A-F15370EF1103}"/>
            </a:ext>
          </a:extLst>
        </p:cNvPr>
        <p:cNvGrpSpPr/>
        <p:nvPr/>
      </p:nvGrpSpPr>
      <p:grpSpPr>
        <a:xfrm>
          <a:off x="0" y="0"/>
          <a:ext cx="0" cy="0"/>
          <a:chOff x="0" y="0"/>
          <a:chExt cx="0" cy="0"/>
        </a:xfrm>
      </p:grpSpPr>
      <p:pic>
        <p:nvPicPr>
          <p:cNvPr id="1075" name="图片 1074" descr="图片包含 图形用户界面&#10;&#10;AI 生成的内容可能不正确。">
            <a:extLst>
              <a:ext uri="{FF2B5EF4-FFF2-40B4-BE49-F238E27FC236}">
                <a16:creationId xmlns:a16="http://schemas.microsoft.com/office/drawing/2014/main" id="{4DADC982-B099-CC3B-8A7B-66D81AA9CF56}"/>
              </a:ext>
            </a:extLst>
          </p:cNvPr>
          <p:cNvPicPr>
            <a:picLocks noChangeAspect="1"/>
          </p:cNvPicPr>
          <p:nvPr/>
        </p:nvPicPr>
        <p:blipFill>
          <a:blip r:embed="rId3"/>
          <a:stretch>
            <a:fillRect/>
          </a:stretch>
        </p:blipFill>
        <p:spPr>
          <a:xfrm>
            <a:off x="3970318" y="3028594"/>
            <a:ext cx="1953715" cy="1427681"/>
          </a:xfrm>
          <a:prstGeom prst="rect">
            <a:avLst/>
          </a:prstGeom>
        </p:spPr>
      </p:pic>
      <p:sp>
        <p:nvSpPr>
          <p:cNvPr id="2" name="Shape 0">
            <a:extLst>
              <a:ext uri="{FF2B5EF4-FFF2-40B4-BE49-F238E27FC236}">
                <a16:creationId xmlns:a16="http://schemas.microsoft.com/office/drawing/2014/main" id="{956B00A2-82D6-D870-CACD-E8BFCAE6483E}"/>
              </a:ext>
            </a:extLst>
          </p:cNvPr>
          <p:cNvSpPr/>
          <p:nvPr/>
        </p:nvSpPr>
        <p:spPr>
          <a:xfrm>
            <a:off x="-847090" y="5008880"/>
            <a:ext cx="3032760" cy="3032760"/>
          </a:xfrm>
          <a:prstGeom prst="ellipse">
            <a:avLst/>
          </a:prstGeom>
          <a:solidFill>
            <a:srgbClr val="1E46EB">
              <a:alpha val="16863"/>
            </a:srgbClr>
          </a:solidFill>
          <a:ln/>
        </p:spPr>
        <p:txBody>
          <a:bodyPr/>
          <a:lstStyle/>
          <a:p>
            <a:endParaRPr lang="zh-CN" altLang="en-US"/>
          </a:p>
        </p:txBody>
      </p:sp>
      <p:sp>
        <p:nvSpPr>
          <p:cNvPr id="3" name="Text 1">
            <a:extLst>
              <a:ext uri="{FF2B5EF4-FFF2-40B4-BE49-F238E27FC236}">
                <a16:creationId xmlns:a16="http://schemas.microsoft.com/office/drawing/2014/main" id="{944392A0-2703-687A-67BD-DB739F34A619}"/>
              </a:ext>
            </a:extLst>
          </p:cNvPr>
          <p:cNvSpPr/>
          <p:nvPr/>
        </p:nvSpPr>
        <p:spPr>
          <a:xfrm>
            <a:off x="-847090" y="5008880"/>
            <a:ext cx="3032760" cy="303276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4" name="Shape 2">
            <a:extLst>
              <a:ext uri="{FF2B5EF4-FFF2-40B4-BE49-F238E27FC236}">
                <a16:creationId xmlns:a16="http://schemas.microsoft.com/office/drawing/2014/main" id="{049B220E-71F5-6BA5-59F2-89948ADE4FE1}"/>
              </a:ext>
            </a:extLst>
          </p:cNvPr>
          <p:cNvSpPr/>
          <p:nvPr/>
        </p:nvSpPr>
        <p:spPr>
          <a:xfrm>
            <a:off x="9249410" y="-1319530"/>
            <a:ext cx="4099560" cy="4191000"/>
          </a:xfrm>
          <a:prstGeom prst="ellipse">
            <a:avLst/>
          </a:prstGeom>
          <a:solidFill>
            <a:srgbClr val="1CA97E">
              <a:alpha val="16863"/>
            </a:srgbClr>
          </a:solidFill>
          <a:ln/>
        </p:spPr>
        <p:txBody>
          <a:bodyPr/>
          <a:lstStyle/>
          <a:p>
            <a:endParaRPr lang="zh-CN" altLang="en-US">
              <a:latin typeface="宋体" panose="02010600030101010101" pitchFamily="2" charset="-122"/>
              <a:ea typeface="宋体" panose="02010600030101010101" pitchFamily="2" charset="-122"/>
            </a:endParaRPr>
          </a:p>
        </p:txBody>
      </p:sp>
      <p:sp>
        <p:nvSpPr>
          <p:cNvPr id="5" name="Text 3">
            <a:extLst>
              <a:ext uri="{FF2B5EF4-FFF2-40B4-BE49-F238E27FC236}">
                <a16:creationId xmlns:a16="http://schemas.microsoft.com/office/drawing/2014/main" id="{C0B9F96D-F025-BEE3-260E-C4A746E8F63D}"/>
              </a:ext>
            </a:extLst>
          </p:cNvPr>
          <p:cNvSpPr/>
          <p:nvPr/>
        </p:nvSpPr>
        <p:spPr>
          <a:xfrm>
            <a:off x="9249410" y="-1319530"/>
            <a:ext cx="4099560" cy="41910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7" name="Text 4">
            <a:extLst>
              <a:ext uri="{FF2B5EF4-FFF2-40B4-BE49-F238E27FC236}">
                <a16:creationId xmlns:a16="http://schemas.microsoft.com/office/drawing/2014/main" id="{F83F313B-0798-E2EE-E016-C44CAD3FB856}"/>
              </a:ext>
            </a:extLst>
          </p:cNvPr>
          <p:cNvSpPr/>
          <p:nvPr/>
        </p:nvSpPr>
        <p:spPr>
          <a:xfrm>
            <a:off x="595630" y="487045"/>
            <a:ext cx="11160125" cy="646331"/>
          </a:xfrm>
          <a:prstGeom prst="rect">
            <a:avLst/>
          </a:prstGeom>
          <a:noFill/>
          <a:ln/>
        </p:spPr>
        <p:txBody>
          <a:bodyPr wrap="square" lIns="91440" tIns="45720" rIns="91440" bIns="45720" rtlCol="0" anchor="t">
            <a:spAutoFit/>
          </a:bodyPr>
          <a:lstStyle/>
          <a:p>
            <a:pPr marL="0" indent="0" algn="l">
              <a:lnSpc>
                <a:spcPct val="100000"/>
              </a:lnSpc>
              <a:buNone/>
            </a:pPr>
            <a:r>
              <a:rPr lang="en-US" sz="3600" b="1" dirty="0" err="1">
                <a:solidFill>
                  <a:srgbClr val="1E46EB"/>
                </a:solidFill>
                <a:latin typeface="宋体" panose="02010600030101010101" pitchFamily="2" charset="-122"/>
                <a:ea typeface="宋体" panose="02010600030101010101" pitchFamily="2" charset="-122"/>
                <a:cs typeface="MiSans" pitchFamily="34" charset="-120"/>
              </a:rPr>
              <a:t>研究</a:t>
            </a:r>
            <a:r>
              <a:rPr lang="zh-CN" altLang="en-US" sz="3600" b="1" dirty="0">
                <a:solidFill>
                  <a:srgbClr val="1E46EB"/>
                </a:solidFill>
                <a:latin typeface="宋体" panose="02010600030101010101" pitchFamily="2" charset="-122"/>
                <a:ea typeface="宋体" panose="02010600030101010101" pitchFamily="2" charset="-122"/>
                <a:cs typeface="MiSans" pitchFamily="34" charset="-120"/>
              </a:rPr>
              <a:t>现状</a:t>
            </a:r>
            <a:endParaRPr lang="en-US" sz="1600" dirty="0">
              <a:latin typeface="宋体" panose="02010600030101010101" pitchFamily="2" charset="-122"/>
              <a:ea typeface="宋体" panose="02010600030101010101" pitchFamily="2" charset="-122"/>
            </a:endParaRPr>
          </a:p>
        </p:txBody>
      </p:sp>
      <p:sp>
        <p:nvSpPr>
          <p:cNvPr id="8" name="Shape 5">
            <a:extLst>
              <a:ext uri="{FF2B5EF4-FFF2-40B4-BE49-F238E27FC236}">
                <a16:creationId xmlns:a16="http://schemas.microsoft.com/office/drawing/2014/main" id="{A5C773BE-F1F9-4014-A35B-22882D0DEAFD}"/>
              </a:ext>
            </a:extLst>
          </p:cNvPr>
          <p:cNvSpPr/>
          <p:nvPr/>
        </p:nvSpPr>
        <p:spPr>
          <a:xfrm>
            <a:off x="318" y="6584950"/>
            <a:ext cx="12191365" cy="152400"/>
          </a:xfrm>
          <a:prstGeom prst="rect">
            <a:avLst/>
          </a:prstGeom>
          <a:solidFill>
            <a:srgbClr val="1CA97E"/>
          </a:solidFill>
          <a:ln/>
        </p:spPr>
        <p:txBody>
          <a:bodyPr/>
          <a:lstStyle/>
          <a:p>
            <a:endParaRPr lang="zh-CN" altLang="en-US"/>
          </a:p>
        </p:txBody>
      </p:sp>
      <p:sp>
        <p:nvSpPr>
          <p:cNvPr id="9" name="Text 6">
            <a:extLst>
              <a:ext uri="{FF2B5EF4-FFF2-40B4-BE49-F238E27FC236}">
                <a16:creationId xmlns:a16="http://schemas.microsoft.com/office/drawing/2014/main" id="{115E347C-86EE-F591-97BC-96F292D00A22}"/>
              </a:ext>
            </a:extLst>
          </p:cNvPr>
          <p:cNvSpPr/>
          <p:nvPr/>
        </p:nvSpPr>
        <p:spPr>
          <a:xfrm>
            <a:off x="318" y="658495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0" name="Shape 7">
            <a:extLst>
              <a:ext uri="{FF2B5EF4-FFF2-40B4-BE49-F238E27FC236}">
                <a16:creationId xmlns:a16="http://schemas.microsoft.com/office/drawing/2014/main" id="{26D5BB58-B791-1701-033A-A1C8A7DFF482}"/>
              </a:ext>
            </a:extLst>
          </p:cNvPr>
          <p:cNvSpPr/>
          <p:nvPr/>
        </p:nvSpPr>
        <p:spPr>
          <a:xfrm>
            <a:off x="318" y="6705600"/>
            <a:ext cx="12191365" cy="152400"/>
          </a:xfrm>
          <a:prstGeom prst="rect">
            <a:avLst/>
          </a:prstGeom>
          <a:solidFill>
            <a:srgbClr val="1E46EB"/>
          </a:solidFill>
          <a:ln/>
        </p:spPr>
        <p:txBody>
          <a:bodyPr/>
          <a:lstStyle/>
          <a:p>
            <a:endParaRPr lang="zh-CN" altLang="en-US"/>
          </a:p>
        </p:txBody>
      </p:sp>
      <p:sp>
        <p:nvSpPr>
          <p:cNvPr id="11" name="Text 8">
            <a:extLst>
              <a:ext uri="{FF2B5EF4-FFF2-40B4-BE49-F238E27FC236}">
                <a16:creationId xmlns:a16="http://schemas.microsoft.com/office/drawing/2014/main" id="{C2D4604F-9270-9AC5-9544-6FD50FF73BDA}"/>
              </a:ext>
            </a:extLst>
          </p:cNvPr>
          <p:cNvSpPr/>
          <p:nvPr/>
        </p:nvSpPr>
        <p:spPr>
          <a:xfrm>
            <a:off x="318" y="670560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2" name="Shape 9">
            <a:extLst>
              <a:ext uri="{FF2B5EF4-FFF2-40B4-BE49-F238E27FC236}">
                <a16:creationId xmlns:a16="http://schemas.microsoft.com/office/drawing/2014/main" id="{A4A64C00-4149-8DAC-D38B-DAD325BFD766}"/>
              </a:ext>
            </a:extLst>
          </p:cNvPr>
          <p:cNvSpPr/>
          <p:nvPr/>
        </p:nvSpPr>
        <p:spPr>
          <a:xfrm>
            <a:off x="0" y="465455"/>
            <a:ext cx="437515" cy="647700"/>
          </a:xfrm>
          <a:prstGeom prst="rect">
            <a:avLst/>
          </a:prstGeom>
          <a:solidFill>
            <a:srgbClr val="1E46EB"/>
          </a:solidFill>
          <a:ln/>
        </p:spPr>
        <p:txBody>
          <a:bodyPr/>
          <a:lstStyle/>
          <a:p>
            <a:endParaRPr lang="zh-CN" altLang="en-US"/>
          </a:p>
        </p:txBody>
      </p:sp>
      <p:sp>
        <p:nvSpPr>
          <p:cNvPr id="13" name="Text 10">
            <a:extLst>
              <a:ext uri="{FF2B5EF4-FFF2-40B4-BE49-F238E27FC236}">
                <a16:creationId xmlns:a16="http://schemas.microsoft.com/office/drawing/2014/main" id="{2FE7B1BD-1B39-DBCA-B32D-EFDB08EEE30D}"/>
              </a:ext>
            </a:extLst>
          </p:cNvPr>
          <p:cNvSpPr/>
          <p:nvPr/>
        </p:nvSpPr>
        <p:spPr>
          <a:xfrm>
            <a:off x="0" y="465455"/>
            <a:ext cx="437515" cy="6477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4" name="Shape 11">
            <a:extLst>
              <a:ext uri="{FF2B5EF4-FFF2-40B4-BE49-F238E27FC236}">
                <a16:creationId xmlns:a16="http://schemas.microsoft.com/office/drawing/2014/main" id="{BD1C2246-44C8-D478-07C0-FB08DF9276D1}"/>
              </a:ext>
            </a:extLst>
          </p:cNvPr>
          <p:cNvSpPr/>
          <p:nvPr/>
        </p:nvSpPr>
        <p:spPr>
          <a:xfrm>
            <a:off x="488315" y="465455"/>
            <a:ext cx="76200" cy="647700"/>
          </a:xfrm>
          <a:prstGeom prst="rect">
            <a:avLst/>
          </a:prstGeom>
          <a:solidFill>
            <a:srgbClr val="1E46EB"/>
          </a:solidFill>
          <a:ln/>
        </p:spPr>
        <p:txBody>
          <a:bodyPr/>
          <a:lstStyle/>
          <a:p>
            <a:endParaRPr lang="zh-CN" altLang="en-US"/>
          </a:p>
        </p:txBody>
      </p:sp>
      <p:sp>
        <p:nvSpPr>
          <p:cNvPr id="15" name="Text 12">
            <a:extLst>
              <a:ext uri="{FF2B5EF4-FFF2-40B4-BE49-F238E27FC236}">
                <a16:creationId xmlns:a16="http://schemas.microsoft.com/office/drawing/2014/main" id="{174BF3EC-7A0E-EEB1-D888-EAC0D7496D8C}"/>
              </a:ext>
            </a:extLst>
          </p:cNvPr>
          <p:cNvSpPr/>
          <p:nvPr/>
        </p:nvSpPr>
        <p:spPr>
          <a:xfrm>
            <a:off x="488315" y="465455"/>
            <a:ext cx="76200" cy="6477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grpSp>
        <p:nvGrpSpPr>
          <p:cNvPr id="6" name="组合 5">
            <a:extLst>
              <a:ext uri="{FF2B5EF4-FFF2-40B4-BE49-F238E27FC236}">
                <a16:creationId xmlns:a16="http://schemas.microsoft.com/office/drawing/2014/main" id="{0DB91168-6A15-FF53-5AEC-260C42631BEC}"/>
              </a:ext>
            </a:extLst>
          </p:cNvPr>
          <p:cNvGrpSpPr/>
          <p:nvPr/>
        </p:nvGrpSpPr>
        <p:grpSpPr>
          <a:xfrm>
            <a:off x="1591215" y="2511788"/>
            <a:ext cx="9233941" cy="112424"/>
            <a:chOff x="2525843" y="1723871"/>
            <a:chExt cx="9233941" cy="112424"/>
          </a:xfrm>
        </p:grpSpPr>
        <p:cxnSp>
          <p:nvCxnSpPr>
            <p:cNvPr id="22" name="直接箭头连接符 21">
              <a:extLst>
                <a:ext uri="{FF2B5EF4-FFF2-40B4-BE49-F238E27FC236}">
                  <a16:creationId xmlns:a16="http://schemas.microsoft.com/office/drawing/2014/main" id="{704A9890-95AD-7F98-573F-0C3429F9F400}"/>
                </a:ext>
              </a:extLst>
            </p:cNvPr>
            <p:cNvCxnSpPr/>
            <p:nvPr/>
          </p:nvCxnSpPr>
          <p:spPr>
            <a:xfrm>
              <a:off x="2525843" y="1836295"/>
              <a:ext cx="8934137" cy="0"/>
            </a:xfrm>
            <a:prstGeom prst="straightConnector1">
              <a:avLst/>
            </a:prstGeom>
            <a:ln w="31750">
              <a:gradFill>
                <a:gsLst>
                  <a:gs pos="69000">
                    <a:schemeClr val="accent1"/>
                  </a:gs>
                  <a:gs pos="100000">
                    <a:schemeClr val="accent1">
                      <a:alpha val="0"/>
                    </a:schemeClr>
                  </a:gs>
                </a:gsLst>
                <a:lin ang="10800000" scaled="0"/>
              </a:gradFill>
              <a:tailEnd type="none" w="lg" len="lg"/>
            </a:ln>
          </p:spPr>
          <p:style>
            <a:lnRef idx="1">
              <a:schemeClr val="accent1"/>
            </a:lnRef>
            <a:fillRef idx="0">
              <a:schemeClr val="accent1"/>
            </a:fillRef>
            <a:effectRef idx="0">
              <a:schemeClr val="accent1"/>
            </a:effectRef>
            <a:fontRef idx="minor">
              <a:schemeClr val="tx1"/>
            </a:fontRef>
          </p:style>
        </p:cxnSp>
        <p:sp>
          <p:nvSpPr>
            <p:cNvPr id="23" name="直角三角形 22">
              <a:extLst>
                <a:ext uri="{FF2B5EF4-FFF2-40B4-BE49-F238E27FC236}">
                  <a16:creationId xmlns:a16="http://schemas.microsoft.com/office/drawing/2014/main" id="{9AD6AF00-655D-29E3-10B3-4CD545C5A1E7}"/>
                </a:ext>
              </a:extLst>
            </p:cNvPr>
            <p:cNvSpPr/>
            <p:nvPr/>
          </p:nvSpPr>
          <p:spPr>
            <a:xfrm>
              <a:off x="11459980" y="1723871"/>
              <a:ext cx="299804" cy="112424"/>
            </a:xfrm>
            <a:prstGeom prst="rtTriangle">
              <a:avLst/>
            </a:prstGeom>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24" name="组合 23">
            <a:extLst>
              <a:ext uri="{FF2B5EF4-FFF2-40B4-BE49-F238E27FC236}">
                <a16:creationId xmlns:a16="http://schemas.microsoft.com/office/drawing/2014/main" id="{9A378CEA-F98C-CD38-C937-5B4CF2A89D13}"/>
              </a:ext>
            </a:extLst>
          </p:cNvPr>
          <p:cNvGrpSpPr/>
          <p:nvPr/>
        </p:nvGrpSpPr>
        <p:grpSpPr>
          <a:xfrm>
            <a:off x="9634632" y="2534271"/>
            <a:ext cx="209863" cy="209863"/>
            <a:chOff x="3185410" y="2675744"/>
            <a:chExt cx="209863" cy="209863"/>
          </a:xfrm>
        </p:grpSpPr>
        <p:sp>
          <p:nvSpPr>
            <p:cNvPr id="25" name="椭圆 24">
              <a:extLst>
                <a:ext uri="{FF2B5EF4-FFF2-40B4-BE49-F238E27FC236}">
                  <a16:creationId xmlns:a16="http://schemas.microsoft.com/office/drawing/2014/main" id="{6D08F069-774C-8C86-81E6-690DC5F302B3}"/>
                </a:ext>
              </a:extLst>
            </p:cNvPr>
            <p:cNvSpPr/>
            <p:nvPr/>
          </p:nvSpPr>
          <p:spPr>
            <a:xfrm>
              <a:off x="3185410" y="2675744"/>
              <a:ext cx="209863" cy="20986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6" name="椭圆 25">
              <a:extLst>
                <a:ext uri="{FF2B5EF4-FFF2-40B4-BE49-F238E27FC236}">
                  <a16:creationId xmlns:a16="http://schemas.microsoft.com/office/drawing/2014/main" id="{DB868766-3ED6-3A8C-77E9-1C9447A6965B}"/>
                </a:ext>
              </a:extLst>
            </p:cNvPr>
            <p:cNvSpPr/>
            <p:nvPr/>
          </p:nvSpPr>
          <p:spPr>
            <a:xfrm>
              <a:off x="3219139" y="2709473"/>
              <a:ext cx="142405" cy="14240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27" name="组合 26">
            <a:extLst>
              <a:ext uri="{FF2B5EF4-FFF2-40B4-BE49-F238E27FC236}">
                <a16:creationId xmlns:a16="http://schemas.microsoft.com/office/drawing/2014/main" id="{6B2CAF1C-605D-9541-37FE-3E459E6E70EE}"/>
              </a:ext>
            </a:extLst>
          </p:cNvPr>
          <p:cNvGrpSpPr/>
          <p:nvPr/>
        </p:nvGrpSpPr>
        <p:grpSpPr>
          <a:xfrm>
            <a:off x="2441901" y="2534271"/>
            <a:ext cx="209863" cy="209863"/>
            <a:chOff x="3185410" y="2675744"/>
            <a:chExt cx="209863" cy="209863"/>
          </a:xfrm>
        </p:grpSpPr>
        <p:sp>
          <p:nvSpPr>
            <p:cNvPr id="28" name="椭圆 27">
              <a:extLst>
                <a:ext uri="{FF2B5EF4-FFF2-40B4-BE49-F238E27FC236}">
                  <a16:creationId xmlns:a16="http://schemas.microsoft.com/office/drawing/2014/main" id="{807A986A-B4BF-1691-6EA5-A2F253E3EE2B}"/>
                </a:ext>
              </a:extLst>
            </p:cNvPr>
            <p:cNvSpPr/>
            <p:nvPr/>
          </p:nvSpPr>
          <p:spPr>
            <a:xfrm>
              <a:off x="3185410" y="2675744"/>
              <a:ext cx="209863" cy="20986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9" name="椭圆 28">
              <a:extLst>
                <a:ext uri="{FF2B5EF4-FFF2-40B4-BE49-F238E27FC236}">
                  <a16:creationId xmlns:a16="http://schemas.microsoft.com/office/drawing/2014/main" id="{3BA4CEEC-A4A7-6C7E-4839-74F1451BAB67}"/>
                </a:ext>
              </a:extLst>
            </p:cNvPr>
            <p:cNvSpPr/>
            <p:nvPr/>
          </p:nvSpPr>
          <p:spPr>
            <a:xfrm>
              <a:off x="3219139" y="2709473"/>
              <a:ext cx="142405" cy="14240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30" name="组合 29">
            <a:extLst>
              <a:ext uri="{FF2B5EF4-FFF2-40B4-BE49-F238E27FC236}">
                <a16:creationId xmlns:a16="http://schemas.microsoft.com/office/drawing/2014/main" id="{9AB4C06B-DAB4-3E33-2E64-BBF174CDC023}"/>
              </a:ext>
            </a:extLst>
          </p:cNvPr>
          <p:cNvGrpSpPr/>
          <p:nvPr/>
        </p:nvGrpSpPr>
        <p:grpSpPr>
          <a:xfrm>
            <a:off x="4787012" y="2534271"/>
            <a:ext cx="209863" cy="209863"/>
            <a:chOff x="3185410" y="2675744"/>
            <a:chExt cx="209863" cy="209863"/>
          </a:xfrm>
        </p:grpSpPr>
        <p:sp>
          <p:nvSpPr>
            <p:cNvPr id="31" name="椭圆 30">
              <a:extLst>
                <a:ext uri="{FF2B5EF4-FFF2-40B4-BE49-F238E27FC236}">
                  <a16:creationId xmlns:a16="http://schemas.microsoft.com/office/drawing/2014/main" id="{E7325076-D562-0351-41B5-580F1B06F78B}"/>
                </a:ext>
              </a:extLst>
            </p:cNvPr>
            <p:cNvSpPr/>
            <p:nvPr/>
          </p:nvSpPr>
          <p:spPr>
            <a:xfrm>
              <a:off x="3185410" y="2675744"/>
              <a:ext cx="209863" cy="20986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24" name="椭圆 1023">
              <a:extLst>
                <a:ext uri="{FF2B5EF4-FFF2-40B4-BE49-F238E27FC236}">
                  <a16:creationId xmlns:a16="http://schemas.microsoft.com/office/drawing/2014/main" id="{BFF1370D-5A20-37DA-070A-07880E3587BC}"/>
                </a:ext>
              </a:extLst>
            </p:cNvPr>
            <p:cNvSpPr/>
            <p:nvPr/>
          </p:nvSpPr>
          <p:spPr>
            <a:xfrm>
              <a:off x="3219139" y="2709473"/>
              <a:ext cx="142405" cy="14240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1025" name="组合 1024">
            <a:extLst>
              <a:ext uri="{FF2B5EF4-FFF2-40B4-BE49-F238E27FC236}">
                <a16:creationId xmlns:a16="http://schemas.microsoft.com/office/drawing/2014/main" id="{7E2F09B0-63E0-7177-7412-5335B0774439}"/>
              </a:ext>
            </a:extLst>
          </p:cNvPr>
          <p:cNvGrpSpPr/>
          <p:nvPr/>
        </p:nvGrpSpPr>
        <p:grpSpPr>
          <a:xfrm>
            <a:off x="6892283" y="2534271"/>
            <a:ext cx="209863" cy="209863"/>
            <a:chOff x="3185410" y="2675744"/>
            <a:chExt cx="209863" cy="209863"/>
          </a:xfrm>
        </p:grpSpPr>
        <p:sp>
          <p:nvSpPr>
            <p:cNvPr id="1026" name="椭圆 1025">
              <a:extLst>
                <a:ext uri="{FF2B5EF4-FFF2-40B4-BE49-F238E27FC236}">
                  <a16:creationId xmlns:a16="http://schemas.microsoft.com/office/drawing/2014/main" id="{DB0FA5F8-F14B-BAF2-F3D1-4EABB503BAA5}"/>
                </a:ext>
              </a:extLst>
            </p:cNvPr>
            <p:cNvSpPr/>
            <p:nvPr/>
          </p:nvSpPr>
          <p:spPr>
            <a:xfrm>
              <a:off x="3185410" y="2675744"/>
              <a:ext cx="209863" cy="20986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27" name="椭圆 1026">
              <a:extLst>
                <a:ext uri="{FF2B5EF4-FFF2-40B4-BE49-F238E27FC236}">
                  <a16:creationId xmlns:a16="http://schemas.microsoft.com/office/drawing/2014/main" id="{ED214C39-FC28-2F22-A932-3636303F086B}"/>
                </a:ext>
              </a:extLst>
            </p:cNvPr>
            <p:cNvSpPr/>
            <p:nvPr/>
          </p:nvSpPr>
          <p:spPr>
            <a:xfrm>
              <a:off x="3219139" y="2709473"/>
              <a:ext cx="142405" cy="14240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029" name="矩形 1028">
            <a:extLst>
              <a:ext uri="{FF2B5EF4-FFF2-40B4-BE49-F238E27FC236}">
                <a16:creationId xmlns:a16="http://schemas.microsoft.com/office/drawing/2014/main" id="{E7A44198-B463-2535-44E9-266385EBE1B6}"/>
              </a:ext>
            </a:extLst>
          </p:cNvPr>
          <p:cNvSpPr/>
          <p:nvPr/>
        </p:nvSpPr>
        <p:spPr>
          <a:xfrm>
            <a:off x="1435107" y="2919736"/>
            <a:ext cx="2223449" cy="3178042"/>
          </a:xfrm>
          <a:prstGeom prst="rect">
            <a:avLst/>
          </a:prstGeom>
          <a:noFill/>
          <a:ln w="1905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30" name="矩形 1029">
            <a:extLst>
              <a:ext uri="{FF2B5EF4-FFF2-40B4-BE49-F238E27FC236}">
                <a16:creationId xmlns:a16="http://schemas.microsoft.com/office/drawing/2014/main" id="{3BEBC179-2F25-2101-42BD-562667CBAFFF}"/>
              </a:ext>
            </a:extLst>
          </p:cNvPr>
          <p:cNvSpPr/>
          <p:nvPr/>
        </p:nvSpPr>
        <p:spPr>
          <a:xfrm>
            <a:off x="3832684" y="2919736"/>
            <a:ext cx="2223449" cy="3178042"/>
          </a:xfrm>
          <a:prstGeom prst="rect">
            <a:avLst/>
          </a:prstGeom>
          <a:noFill/>
          <a:ln w="1905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31" name="矩形 1030">
            <a:extLst>
              <a:ext uri="{FF2B5EF4-FFF2-40B4-BE49-F238E27FC236}">
                <a16:creationId xmlns:a16="http://schemas.microsoft.com/office/drawing/2014/main" id="{CF4C9372-0A26-4857-ECFA-1610A41960F5}"/>
              </a:ext>
            </a:extLst>
          </p:cNvPr>
          <p:cNvSpPr/>
          <p:nvPr/>
        </p:nvSpPr>
        <p:spPr>
          <a:xfrm>
            <a:off x="6230261" y="2919736"/>
            <a:ext cx="2223449" cy="3178042"/>
          </a:xfrm>
          <a:prstGeom prst="rect">
            <a:avLst/>
          </a:prstGeom>
          <a:noFill/>
          <a:ln w="1905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32" name="矩形 1031">
            <a:extLst>
              <a:ext uri="{FF2B5EF4-FFF2-40B4-BE49-F238E27FC236}">
                <a16:creationId xmlns:a16="http://schemas.microsoft.com/office/drawing/2014/main" id="{ADBA6C3E-0F5F-3D3F-21DB-B1F0A5F70A01}"/>
              </a:ext>
            </a:extLst>
          </p:cNvPr>
          <p:cNvSpPr/>
          <p:nvPr/>
        </p:nvSpPr>
        <p:spPr>
          <a:xfrm>
            <a:off x="8627838" y="2919736"/>
            <a:ext cx="2223449" cy="3178042"/>
          </a:xfrm>
          <a:prstGeom prst="rect">
            <a:avLst/>
          </a:prstGeom>
          <a:noFill/>
          <a:ln w="1905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34" name="矩形: 圆角 1033">
            <a:extLst>
              <a:ext uri="{FF2B5EF4-FFF2-40B4-BE49-F238E27FC236}">
                <a16:creationId xmlns:a16="http://schemas.microsoft.com/office/drawing/2014/main" id="{313F6280-2B99-9138-4E01-FADE63C501BC}"/>
              </a:ext>
            </a:extLst>
          </p:cNvPr>
          <p:cNvSpPr/>
          <p:nvPr/>
        </p:nvSpPr>
        <p:spPr>
          <a:xfrm>
            <a:off x="3088719" y="329921"/>
            <a:ext cx="5726694" cy="151307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35" name="文本框 1034">
            <a:extLst>
              <a:ext uri="{FF2B5EF4-FFF2-40B4-BE49-F238E27FC236}">
                <a16:creationId xmlns:a16="http://schemas.microsoft.com/office/drawing/2014/main" id="{6B93C610-F7D7-B5B0-1BB5-8FCDA50A2E4D}"/>
              </a:ext>
            </a:extLst>
          </p:cNvPr>
          <p:cNvSpPr txBox="1"/>
          <p:nvPr/>
        </p:nvSpPr>
        <p:spPr>
          <a:xfrm>
            <a:off x="5084793" y="36002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36" name="文本框 1035">
            <a:extLst>
              <a:ext uri="{FF2B5EF4-FFF2-40B4-BE49-F238E27FC236}">
                <a16:creationId xmlns:a16="http://schemas.microsoft.com/office/drawing/2014/main" id="{382FC923-1117-2AA3-1CB6-7232B32DF961}"/>
              </a:ext>
            </a:extLst>
          </p:cNvPr>
          <p:cNvSpPr txBox="1"/>
          <p:nvPr/>
        </p:nvSpPr>
        <p:spPr>
          <a:xfrm>
            <a:off x="3178495" y="319652"/>
            <a:ext cx="5765296" cy="1490857"/>
          </a:xfrm>
          <a:prstGeom prst="rect">
            <a:avLst/>
          </a:prstGeom>
          <a:noFill/>
        </p:spPr>
        <p:txBody>
          <a:bodyPr wrap="none" rtlCol="0">
            <a:spAutoFit/>
          </a:bodyPr>
          <a:lstStyle/>
          <a:p>
            <a:pPr>
              <a:lnSpc>
                <a:spcPct val="150000"/>
              </a:lnSpc>
            </a:pPr>
            <a:r>
              <a:rPr lang="zh-CN" altLang="en-US" sz="1400" b="1" dirty="0">
                <a:solidFill>
                  <a:srgbClr val="C00000"/>
                </a:solidFill>
                <a:latin typeface="微软雅黑" panose="020B0503020204020204" pitchFamily="34" charset="-122"/>
                <a:ea typeface="微软雅黑" panose="020B0503020204020204" pitchFamily="34" charset="-122"/>
              </a:rPr>
              <a:t>微表情识别</a:t>
            </a: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通过张量展开将三维</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LBP-TOP</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计算降维至二维空间，实现时空特征提取的加速；</a:t>
            </a: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通过光流驱动帧对齐消除头部运动干扰，在</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36</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个面部区域提取</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72</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维统计特征；</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创新性设计通道堆叠（空间富集）与特征堆叠（时间富集）双变体；</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TV-L1</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光流特征，通过起始帧</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中间帧光流分量双通道输入</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Inception</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架构；</a:t>
            </a:r>
          </a:p>
        </p:txBody>
      </p:sp>
      <p:grpSp>
        <p:nvGrpSpPr>
          <p:cNvPr id="1038" name="组合 1037">
            <a:extLst>
              <a:ext uri="{FF2B5EF4-FFF2-40B4-BE49-F238E27FC236}">
                <a16:creationId xmlns:a16="http://schemas.microsoft.com/office/drawing/2014/main" id="{F77536C3-D75D-91E4-84A8-5EBD769BE32C}"/>
              </a:ext>
            </a:extLst>
          </p:cNvPr>
          <p:cNvGrpSpPr/>
          <p:nvPr/>
        </p:nvGrpSpPr>
        <p:grpSpPr>
          <a:xfrm>
            <a:off x="8627837" y="5367013"/>
            <a:ext cx="2223449" cy="730765"/>
            <a:chOff x="2271103" y="5808694"/>
            <a:chExt cx="2223449" cy="730765"/>
          </a:xfrm>
        </p:grpSpPr>
        <p:sp>
          <p:nvSpPr>
            <p:cNvPr id="1039" name="矩形 1038">
              <a:extLst>
                <a:ext uri="{FF2B5EF4-FFF2-40B4-BE49-F238E27FC236}">
                  <a16:creationId xmlns:a16="http://schemas.microsoft.com/office/drawing/2014/main" id="{87763EE4-3214-72D0-7D96-D9CBBC1F3949}"/>
                </a:ext>
              </a:extLst>
            </p:cNvPr>
            <p:cNvSpPr/>
            <p:nvPr/>
          </p:nvSpPr>
          <p:spPr>
            <a:xfrm>
              <a:off x="2271103" y="5808694"/>
              <a:ext cx="2223449" cy="730765"/>
            </a:xfrm>
            <a:prstGeom prst="rect">
              <a:avLst/>
            </a:prstGeom>
            <a:ln w="19050">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0" name="student-woman_56914">
              <a:extLst>
                <a:ext uri="{FF2B5EF4-FFF2-40B4-BE49-F238E27FC236}">
                  <a16:creationId xmlns:a16="http://schemas.microsoft.com/office/drawing/2014/main" id="{DD0E5181-EE34-5051-059C-E08576E8AD39}"/>
                </a:ext>
              </a:extLst>
            </p:cNvPr>
            <p:cNvSpPr/>
            <p:nvPr/>
          </p:nvSpPr>
          <p:spPr>
            <a:xfrm>
              <a:off x="2399620" y="5888936"/>
              <a:ext cx="372816" cy="215799"/>
            </a:xfrm>
            <a:custGeom>
              <a:avLst/>
              <a:gdLst>
                <a:gd name="connsiteX0" fmla="*/ 122643 w 608203"/>
                <a:gd name="connsiteY0" fmla="*/ 180930 h 352051"/>
                <a:gd name="connsiteX1" fmla="*/ 304144 w 608203"/>
                <a:gd name="connsiteY1" fmla="*/ 236743 h 352051"/>
                <a:gd name="connsiteX2" fmla="*/ 485587 w 608203"/>
                <a:gd name="connsiteY2" fmla="*/ 180930 h 352051"/>
                <a:gd name="connsiteX3" fmla="*/ 485587 w 608203"/>
                <a:gd name="connsiteY3" fmla="*/ 273108 h 352051"/>
                <a:gd name="connsiteX4" fmla="*/ 485702 w 608203"/>
                <a:gd name="connsiteY4" fmla="*/ 274086 h 352051"/>
                <a:gd name="connsiteX5" fmla="*/ 304201 w 608203"/>
                <a:gd name="connsiteY5" fmla="*/ 352051 h 352051"/>
                <a:gd name="connsiteX6" fmla="*/ 122643 w 608203"/>
                <a:gd name="connsiteY6" fmla="*/ 274086 h 352051"/>
                <a:gd name="connsiteX7" fmla="*/ 122643 w 608203"/>
                <a:gd name="connsiteY7" fmla="*/ 235822 h 352051"/>
                <a:gd name="connsiteX8" fmla="*/ 304130 w 608203"/>
                <a:gd name="connsiteY8" fmla="*/ 0 h 352051"/>
                <a:gd name="connsiteX9" fmla="*/ 608203 w 608203"/>
                <a:gd name="connsiteY9" fmla="*/ 116841 h 352051"/>
                <a:gd name="connsiteX10" fmla="*/ 485548 w 608203"/>
                <a:gd name="connsiteY10" fmla="*/ 160621 h 352051"/>
                <a:gd name="connsiteX11" fmla="*/ 304130 w 608203"/>
                <a:gd name="connsiteY11" fmla="*/ 216424 h 352051"/>
                <a:gd name="connsiteX12" fmla="*/ 122655 w 608203"/>
                <a:gd name="connsiteY12" fmla="*/ 160621 h 352051"/>
                <a:gd name="connsiteX13" fmla="*/ 107906 w 608203"/>
                <a:gd name="connsiteY13" fmla="*/ 155386 h 352051"/>
                <a:gd name="connsiteX14" fmla="*/ 139823 w 608203"/>
                <a:gd name="connsiteY14" fmla="*/ 144973 h 352051"/>
                <a:gd name="connsiteX15" fmla="*/ 142876 w 608203"/>
                <a:gd name="connsiteY15" fmla="*/ 137552 h 352051"/>
                <a:gd name="connsiteX16" fmla="*/ 100013 w 608203"/>
                <a:gd name="connsiteY16" fmla="*/ 147216 h 352051"/>
                <a:gd name="connsiteX17" fmla="*/ 100013 w 608203"/>
                <a:gd name="connsiteY17" fmla="*/ 157917 h 352051"/>
                <a:gd name="connsiteX18" fmla="*/ 92351 w 608203"/>
                <a:gd name="connsiteY18" fmla="*/ 286781 h 352051"/>
                <a:gd name="connsiteX19" fmla="*/ 34740 w 608203"/>
                <a:gd name="connsiteY19" fmla="*/ 286781 h 352051"/>
                <a:gd name="connsiteX20" fmla="*/ 74146 w 608203"/>
                <a:gd name="connsiteY20" fmla="*/ 143304 h 352051"/>
                <a:gd name="connsiteX21" fmla="*/ 77142 w 608203"/>
                <a:gd name="connsiteY21" fmla="*/ 134503 h 352051"/>
                <a:gd name="connsiteX22" fmla="*/ 97536 w 608203"/>
                <a:gd name="connsiteY22" fmla="*/ 129670 h 352051"/>
                <a:gd name="connsiteX23" fmla="*/ 94137 w 608203"/>
                <a:gd name="connsiteY23" fmla="*/ 126161 h 352051"/>
                <a:gd name="connsiteX24" fmla="*/ 70343 w 608203"/>
                <a:gd name="connsiteY24" fmla="*/ 128174 h 352051"/>
                <a:gd name="connsiteX25" fmla="*/ 64813 w 608203"/>
                <a:gd name="connsiteY25" fmla="*/ 139968 h 352051"/>
                <a:gd name="connsiteX26" fmla="*/ 0 w 608203"/>
                <a:gd name="connsiteY26" fmla="*/ 116841 h 35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8203" h="352051">
                  <a:moveTo>
                    <a:pt x="122643" y="180930"/>
                  </a:moveTo>
                  <a:lnTo>
                    <a:pt x="304144" y="236743"/>
                  </a:lnTo>
                  <a:lnTo>
                    <a:pt x="485587" y="180930"/>
                  </a:lnTo>
                  <a:lnTo>
                    <a:pt x="485587" y="273108"/>
                  </a:lnTo>
                  <a:cubicBezTo>
                    <a:pt x="485587" y="273395"/>
                    <a:pt x="485702" y="273740"/>
                    <a:pt x="485702" y="274086"/>
                  </a:cubicBezTo>
                  <a:cubicBezTo>
                    <a:pt x="485702" y="317182"/>
                    <a:pt x="404401" y="352051"/>
                    <a:pt x="304201" y="352051"/>
                  </a:cubicBezTo>
                  <a:cubicBezTo>
                    <a:pt x="203944" y="352051"/>
                    <a:pt x="122643" y="317182"/>
                    <a:pt x="122643" y="274086"/>
                  </a:cubicBezTo>
                  <a:lnTo>
                    <a:pt x="122643" y="235822"/>
                  </a:lnTo>
                  <a:close/>
                  <a:moveTo>
                    <a:pt x="304130" y="0"/>
                  </a:moveTo>
                  <a:lnTo>
                    <a:pt x="608203" y="116841"/>
                  </a:lnTo>
                  <a:lnTo>
                    <a:pt x="485548" y="160621"/>
                  </a:lnTo>
                  <a:lnTo>
                    <a:pt x="304130" y="216424"/>
                  </a:lnTo>
                  <a:lnTo>
                    <a:pt x="122655" y="160621"/>
                  </a:lnTo>
                  <a:lnTo>
                    <a:pt x="107906" y="155386"/>
                  </a:lnTo>
                  <a:lnTo>
                    <a:pt x="139823" y="144973"/>
                  </a:lnTo>
                  <a:lnTo>
                    <a:pt x="142876" y="137552"/>
                  </a:lnTo>
                  <a:lnTo>
                    <a:pt x="100013" y="147216"/>
                  </a:lnTo>
                  <a:lnTo>
                    <a:pt x="100013" y="157917"/>
                  </a:lnTo>
                  <a:lnTo>
                    <a:pt x="92351" y="286781"/>
                  </a:lnTo>
                  <a:cubicBezTo>
                    <a:pt x="63545" y="303925"/>
                    <a:pt x="34740" y="286781"/>
                    <a:pt x="34740" y="286781"/>
                  </a:cubicBezTo>
                  <a:cubicBezTo>
                    <a:pt x="27999" y="239665"/>
                    <a:pt x="74146" y="143304"/>
                    <a:pt x="74146" y="143304"/>
                  </a:cubicBezTo>
                  <a:lnTo>
                    <a:pt x="77142" y="134503"/>
                  </a:lnTo>
                  <a:lnTo>
                    <a:pt x="97536" y="129670"/>
                  </a:lnTo>
                  <a:lnTo>
                    <a:pt x="94137" y="126161"/>
                  </a:lnTo>
                  <a:lnTo>
                    <a:pt x="70343" y="128174"/>
                  </a:lnTo>
                  <a:lnTo>
                    <a:pt x="64813" y="139968"/>
                  </a:lnTo>
                  <a:lnTo>
                    <a:pt x="0" y="116841"/>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a:ea typeface="+mn-ea"/>
                <a:cs typeface="+mn-cs"/>
              </a:endParaRPr>
            </a:p>
          </p:txBody>
        </p:sp>
        <p:sp>
          <p:nvSpPr>
            <p:cNvPr id="1041" name="文本框 1040">
              <a:extLst>
                <a:ext uri="{FF2B5EF4-FFF2-40B4-BE49-F238E27FC236}">
                  <a16:creationId xmlns:a16="http://schemas.microsoft.com/office/drawing/2014/main" id="{2683B48F-E2AA-016E-88C1-D90CB93B87FB}"/>
                </a:ext>
              </a:extLst>
            </p:cNvPr>
            <p:cNvSpPr txBox="1"/>
            <p:nvPr/>
          </p:nvSpPr>
          <p:spPr>
            <a:xfrm>
              <a:off x="2905916" y="5881541"/>
              <a:ext cx="484428" cy="276999"/>
            </a:xfrm>
            <a:prstGeom prst="rect">
              <a:avLst/>
            </a:prstGeom>
            <a:noFill/>
          </p:spPr>
          <p:txBody>
            <a:bodyPr wrap="none" rtlCol="0">
              <a:spAutoFit/>
            </a:bodyPr>
            <a:lstStyle>
              <a:defPPr>
                <a:defRPr lang="zh-CN"/>
              </a:defPPr>
              <a:lvl1pPr>
                <a:defRPr sz="2000">
                  <a:latin typeface="微软雅黑 Light" panose="020B0502040204020203" pitchFamily="34" charset="-122"/>
                  <a:ea typeface="微软雅黑 Light" panose="020B0502040204020203"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kern="300" dirty="0">
                  <a:solidFill>
                    <a:prstClr val="white">
                      <a:alpha val="80000"/>
                    </a:prstClr>
                  </a:solidFill>
                  <a:latin typeface="微软雅黑" panose="020B0503020204020204" pitchFamily="34" charset="-122"/>
                  <a:ea typeface="微软雅黑" panose="020B0503020204020204" pitchFamily="34" charset="-122"/>
                </a:rPr>
                <a:t>IEEE</a:t>
              </a:r>
              <a:endParaRPr kumimoji="0" lang="zh-CN" altLang="en-US" sz="1200" b="0" i="0" u="none" strike="noStrike" kern="3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endParaRPr>
            </a:p>
          </p:txBody>
        </p:sp>
        <p:sp>
          <p:nvSpPr>
            <p:cNvPr id="1042" name="文本框 1041">
              <a:extLst>
                <a:ext uri="{FF2B5EF4-FFF2-40B4-BE49-F238E27FC236}">
                  <a16:creationId xmlns:a16="http://schemas.microsoft.com/office/drawing/2014/main" id="{82CED776-7D53-6679-900E-02C27C523608}"/>
                </a:ext>
              </a:extLst>
            </p:cNvPr>
            <p:cNvSpPr txBox="1"/>
            <p:nvPr/>
          </p:nvSpPr>
          <p:spPr>
            <a:xfrm>
              <a:off x="2858337" y="6203792"/>
              <a:ext cx="894797" cy="276999"/>
            </a:xfrm>
            <a:prstGeom prst="rect">
              <a:avLst/>
            </a:prstGeom>
            <a:noFill/>
          </p:spPr>
          <p:txBody>
            <a:bodyPr wrap="none" rtlCol="0">
              <a:spAutoFit/>
            </a:bodyPr>
            <a:lstStyle>
              <a:defPPr>
                <a:defRPr lang="zh-CN"/>
              </a:defPPr>
              <a:lvl1pPr>
                <a:defRPr sz="2000">
                  <a:latin typeface="微软雅黑 Light" panose="020B0502040204020203" pitchFamily="34" charset="-122"/>
                  <a:ea typeface="微软雅黑 Light" panose="020B0502040204020203"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15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rPr>
                <a:t>2019.05</a:t>
              </a:r>
              <a:endParaRPr kumimoji="0" lang="zh-CN" altLang="en-US" sz="1200" b="0" i="0" u="none" strike="noStrike" kern="1200" cap="none" spc="15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endParaRPr>
            </a:p>
          </p:txBody>
        </p:sp>
        <p:sp>
          <p:nvSpPr>
            <p:cNvPr id="1043" name="iconfont-11122-3633784">
              <a:extLst>
                <a:ext uri="{FF2B5EF4-FFF2-40B4-BE49-F238E27FC236}">
                  <a16:creationId xmlns:a16="http://schemas.microsoft.com/office/drawing/2014/main" id="{A76C10F9-183C-CA44-2745-4057EAF5CA30}"/>
                </a:ext>
              </a:extLst>
            </p:cNvPr>
            <p:cNvSpPr/>
            <p:nvPr/>
          </p:nvSpPr>
          <p:spPr>
            <a:xfrm>
              <a:off x="2458678" y="6214965"/>
              <a:ext cx="254701" cy="254655"/>
            </a:xfrm>
            <a:custGeom>
              <a:avLst/>
              <a:gdLst>
                <a:gd name="T0" fmla="*/ 5601 w 11203"/>
                <a:gd name="T1" fmla="*/ 0 h 11202"/>
                <a:gd name="T2" fmla="*/ 0 w 11203"/>
                <a:gd name="T3" fmla="*/ 5601 h 11202"/>
                <a:gd name="T4" fmla="*/ 5603 w 11203"/>
                <a:gd name="T5" fmla="*/ 11202 h 11202"/>
                <a:gd name="T6" fmla="*/ 11203 w 11203"/>
                <a:gd name="T7" fmla="*/ 5601 h 11202"/>
                <a:gd name="T8" fmla="*/ 5601 w 11203"/>
                <a:gd name="T9" fmla="*/ 0 h 11202"/>
                <a:gd name="T10" fmla="*/ 8403 w 11203"/>
                <a:gd name="T11" fmla="*/ 6218 h 11202"/>
                <a:gd name="T12" fmla="*/ 5429 w 11203"/>
                <a:gd name="T13" fmla="*/ 6218 h 11202"/>
                <a:gd name="T14" fmla="*/ 5250 w 11203"/>
                <a:gd name="T15" fmla="*/ 6182 h 11202"/>
                <a:gd name="T16" fmla="*/ 4970 w 11203"/>
                <a:gd name="T17" fmla="*/ 5760 h 11202"/>
                <a:gd name="T18" fmla="*/ 4970 w 11203"/>
                <a:gd name="T19" fmla="*/ 2786 h 11202"/>
                <a:gd name="T20" fmla="*/ 5429 w 11203"/>
                <a:gd name="T21" fmla="*/ 2327 h 11202"/>
                <a:gd name="T22" fmla="*/ 5889 w 11203"/>
                <a:gd name="T23" fmla="*/ 2786 h 11202"/>
                <a:gd name="T24" fmla="*/ 5889 w 11203"/>
                <a:gd name="T25" fmla="*/ 5301 h 11202"/>
                <a:gd name="T26" fmla="*/ 8404 w 11203"/>
                <a:gd name="T27" fmla="*/ 5301 h 11202"/>
                <a:gd name="T28" fmla="*/ 8863 w 11203"/>
                <a:gd name="T29" fmla="*/ 5760 h 11202"/>
                <a:gd name="T30" fmla="*/ 8403 w 11203"/>
                <a:gd name="T31" fmla="*/ 6218 h 1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03" h="11202">
                  <a:moveTo>
                    <a:pt x="5601" y="0"/>
                  </a:moveTo>
                  <a:cubicBezTo>
                    <a:pt x="2507" y="0"/>
                    <a:pt x="0" y="2507"/>
                    <a:pt x="0" y="5601"/>
                  </a:cubicBezTo>
                  <a:cubicBezTo>
                    <a:pt x="0" y="8695"/>
                    <a:pt x="2509" y="11202"/>
                    <a:pt x="5603" y="11202"/>
                  </a:cubicBezTo>
                  <a:cubicBezTo>
                    <a:pt x="8695" y="11202"/>
                    <a:pt x="11203" y="8695"/>
                    <a:pt x="11203" y="5601"/>
                  </a:cubicBezTo>
                  <a:cubicBezTo>
                    <a:pt x="11203" y="2507"/>
                    <a:pt x="8695" y="0"/>
                    <a:pt x="5601" y="0"/>
                  </a:cubicBezTo>
                  <a:close/>
                  <a:moveTo>
                    <a:pt x="8403" y="6218"/>
                  </a:moveTo>
                  <a:lnTo>
                    <a:pt x="5429" y="6218"/>
                  </a:lnTo>
                  <a:cubicBezTo>
                    <a:pt x="5366" y="6218"/>
                    <a:pt x="5305" y="6206"/>
                    <a:pt x="5250" y="6182"/>
                  </a:cubicBezTo>
                  <a:cubicBezTo>
                    <a:pt x="5085" y="6112"/>
                    <a:pt x="4970" y="5950"/>
                    <a:pt x="4970" y="5760"/>
                  </a:cubicBezTo>
                  <a:lnTo>
                    <a:pt x="4970" y="2786"/>
                  </a:lnTo>
                  <a:cubicBezTo>
                    <a:pt x="4970" y="2532"/>
                    <a:pt x="5175" y="2327"/>
                    <a:pt x="5429" y="2327"/>
                  </a:cubicBezTo>
                  <a:cubicBezTo>
                    <a:pt x="5683" y="2327"/>
                    <a:pt x="5889" y="2532"/>
                    <a:pt x="5889" y="2786"/>
                  </a:cubicBezTo>
                  <a:lnTo>
                    <a:pt x="5889" y="5301"/>
                  </a:lnTo>
                  <a:lnTo>
                    <a:pt x="8404" y="5301"/>
                  </a:lnTo>
                  <a:cubicBezTo>
                    <a:pt x="8657" y="5301"/>
                    <a:pt x="8863" y="5506"/>
                    <a:pt x="8863" y="5760"/>
                  </a:cubicBezTo>
                  <a:cubicBezTo>
                    <a:pt x="8863" y="6013"/>
                    <a:pt x="8656" y="6218"/>
                    <a:pt x="8403" y="6218"/>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grpSp>
      <p:grpSp>
        <p:nvGrpSpPr>
          <p:cNvPr id="1044" name="组合 1043">
            <a:extLst>
              <a:ext uri="{FF2B5EF4-FFF2-40B4-BE49-F238E27FC236}">
                <a16:creationId xmlns:a16="http://schemas.microsoft.com/office/drawing/2014/main" id="{EDC9B18E-E29B-D1A9-308F-D75174F97BF1}"/>
              </a:ext>
            </a:extLst>
          </p:cNvPr>
          <p:cNvGrpSpPr/>
          <p:nvPr/>
        </p:nvGrpSpPr>
        <p:grpSpPr>
          <a:xfrm>
            <a:off x="6230260" y="5367013"/>
            <a:ext cx="2223449" cy="730765"/>
            <a:chOff x="2271103" y="5808694"/>
            <a:chExt cx="2223449" cy="730765"/>
          </a:xfrm>
        </p:grpSpPr>
        <p:sp>
          <p:nvSpPr>
            <p:cNvPr id="1045" name="矩形 1044">
              <a:extLst>
                <a:ext uri="{FF2B5EF4-FFF2-40B4-BE49-F238E27FC236}">
                  <a16:creationId xmlns:a16="http://schemas.microsoft.com/office/drawing/2014/main" id="{A5A9FF7B-A152-0DF5-D732-1B9BFD9DCD2B}"/>
                </a:ext>
              </a:extLst>
            </p:cNvPr>
            <p:cNvSpPr/>
            <p:nvPr/>
          </p:nvSpPr>
          <p:spPr>
            <a:xfrm>
              <a:off x="2271103" y="5808694"/>
              <a:ext cx="2223449" cy="730765"/>
            </a:xfrm>
            <a:prstGeom prst="rect">
              <a:avLst/>
            </a:prstGeom>
            <a:ln w="19050">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46" name="student-woman_56914">
              <a:extLst>
                <a:ext uri="{FF2B5EF4-FFF2-40B4-BE49-F238E27FC236}">
                  <a16:creationId xmlns:a16="http://schemas.microsoft.com/office/drawing/2014/main" id="{6BEF3C54-4BC0-1C67-F885-98DCA5F0269B}"/>
                </a:ext>
              </a:extLst>
            </p:cNvPr>
            <p:cNvSpPr/>
            <p:nvPr/>
          </p:nvSpPr>
          <p:spPr>
            <a:xfrm>
              <a:off x="2399620" y="5888936"/>
              <a:ext cx="372816" cy="215799"/>
            </a:xfrm>
            <a:custGeom>
              <a:avLst/>
              <a:gdLst>
                <a:gd name="connsiteX0" fmla="*/ 122643 w 608203"/>
                <a:gd name="connsiteY0" fmla="*/ 180930 h 352051"/>
                <a:gd name="connsiteX1" fmla="*/ 304144 w 608203"/>
                <a:gd name="connsiteY1" fmla="*/ 236743 h 352051"/>
                <a:gd name="connsiteX2" fmla="*/ 485587 w 608203"/>
                <a:gd name="connsiteY2" fmla="*/ 180930 h 352051"/>
                <a:gd name="connsiteX3" fmla="*/ 485587 w 608203"/>
                <a:gd name="connsiteY3" fmla="*/ 273108 h 352051"/>
                <a:gd name="connsiteX4" fmla="*/ 485702 w 608203"/>
                <a:gd name="connsiteY4" fmla="*/ 274086 h 352051"/>
                <a:gd name="connsiteX5" fmla="*/ 304201 w 608203"/>
                <a:gd name="connsiteY5" fmla="*/ 352051 h 352051"/>
                <a:gd name="connsiteX6" fmla="*/ 122643 w 608203"/>
                <a:gd name="connsiteY6" fmla="*/ 274086 h 352051"/>
                <a:gd name="connsiteX7" fmla="*/ 122643 w 608203"/>
                <a:gd name="connsiteY7" fmla="*/ 235822 h 352051"/>
                <a:gd name="connsiteX8" fmla="*/ 304130 w 608203"/>
                <a:gd name="connsiteY8" fmla="*/ 0 h 352051"/>
                <a:gd name="connsiteX9" fmla="*/ 608203 w 608203"/>
                <a:gd name="connsiteY9" fmla="*/ 116841 h 352051"/>
                <a:gd name="connsiteX10" fmla="*/ 485548 w 608203"/>
                <a:gd name="connsiteY10" fmla="*/ 160621 h 352051"/>
                <a:gd name="connsiteX11" fmla="*/ 304130 w 608203"/>
                <a:gd name="connsiteY11" fmla="*/ 216424 h 352051"/>
                <a:gd name="connsiteX12" fmla="*/ 122655 w 608203"/>
                <a:gd name="connsiteY12" fmla="*/ 160621 h 352051"/>
                <a:gd name="connsiteX13" fmla="*/ 107906 w 608203"/>
                <a:gd name="connsiteY13" fmla="*/ 155386 h 352051"/>
                <a:gd name="connsiteX14" fmla="*/ 139823 w 608203"/>
                <a:gd name="connsiteY14" fmla="*/ 144973 h 352051"/>
                <a:gd name="connsiteX15" fmla="*/ 142876 w 608203"/>
                <a:gd name="connsiteY15" fmla="*/ 137552 h 352051"/>
                <a:gd name="connsiteX16" fmla="*/ 100013 w 608203"/>
                <a:gd name="connsiteY16" fmla="*/ 147216 h 352051"/>
                <a:gd name="connsiteX17" fmla="*/ 100013 w 608203"/>
                <a:gd name="connsiteY17" fmla="*/ 157917 h 352051"/>
                <a:gd name="connsiteX18" fmla="*/ 92351 w 608203"/>
                <a:gd name="connsiteY18" fmla="*/ 286781 h 352051"/>
                <a:gd name="connsiteX19" fmla="*/ 34740 w 608203"/>
                <a:gd name="connsiteY19" fmla="*/ 286781 h 352051"/>
                <a:gd name="connsiteX20" fmla="*/ 74146 w 608203"/>
                <a:gd name="connsiteY20" fmla="*/ 143304 h 352051"/>
                <a:gd name="connsiteX21" fmla="*/ 77142 w 608203"/>
                <a:gd name="connsiteY21" fmla="*/ 134503 h 352051"/>
                <a:gd name="connsiteX22" fmla="*/ 97536 w 608203"/>
                <a:gd name="connsiteY22" fmla="*/ 129670 h 352051"/>
                <a:gd name="connsiteX23" fmla="*/ 94137 w 608203"/>
                <a:gd name="connsiteY23" fmla="*/ 126161 h 352051"/>
                <a:gd name="connsiteX24" fmla="*/ 70343 w 608203"/>
                <a:gd name="connsiteY24" fmla="*/ 128174 h 352051"/>
                <a:gd name="connsiteX25" fmla="*/ 64813 w 608203"/>
                <a:gd name="connsiteY25" fmla="*/ 139968 h 352051"/>
                <a:gd name="connsiteX26" fmla="*/ 0 w 608203"/>
                <a:gd name="connsiteY26" fmla="*/ 116841 h 35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8203" h="352051">
                  <a:moveTo>
                    <a:pt x="122643" y="180930"/>
                  </a:moveTo>
                  <a:lnTo>
                    <a:pt x="304144" y="236743"/>
                  </a:lnTo>
                  <a:lnTo>
                    <a:pt x="485587" y="180930"/>
                  </a:lnTo>
                  <a:lnTo>
                    <a:pt x="485587" y="273108"/>
                  </a:lnTo>
                  <a:cubicBezTo>
                    <a:pt x="485587" y="273395"/>
                    <a:pt x="485702" y="273740"/>
                    <a:pt x="485702" y="274086"/>
                  </a:cubicBezTo>
                  <a:cubicBezTo>
                    <a:pt x="485702" y="317182"/>
                    <a:pt x="404401" y="352051"/>
                    <a:pt x="304201" y="352051"/>
                  </a:cubicBezTo>
                  <a:cubicBezTo>
                    <a:pt x="203944" y="352051"/>
                    <a:pt x="122643" y="317182"/>
                    <a:pt x="122643" y="274086"/>
                  </a:cubicBezTo>
                  <a:lnTo>
                    <a:pt x="122643" y="235822"/>
                  </a:lnTo>
                  <a:close/>
                  <a:moveTo>
                    <a:pt x="304130" y="0"/>
                  </a:moveTo>
                  <a:lnTo>
                    <a:pt x="608203" y="116841"/>
                  </a:lnTo>
                  <a:lnTo>
                    <a:pt x="485548" y="160621"/>
                  </a:lnTo>
                  <a:lnTo>
                    <a:pt x="304130" y="216424"/>
                  </a:lnTo>
                  <a:lnTo>
                    <a:pt x="122655" y="160621"/>
                  </a:lnTo>
                  <a:lnTo>
                    <a:pt x="107906" y="155386"/>
                  </a:lnTo>
                  <a:lnTo>
                    <a:pt x="139823" y="144973"/>
                  </a:lnTo>
                  <a:lnTo>
                    <a:pt x="142876" y="137552"/>
                  </a:lnTo>
                  <a:lnTo>
                    <a:pt x="100013" y="147216"/>
                  </a:lnTo>
                  <a:lnTo>
                    <a:pt x="100013" y="157917"/>
                  </a:lnTo>
                  <a:lnTo>
                    <a:pt x="92351" y="286781"/>
                  </a:lnTo>
                  <a:cubicBezTo>
                    <a:pt x="63545" y="303925"/>
                    <a:pt x="34740" y="286781"/>
                    <a:pt x="34740" y="286781"/>
                  </a:cubicBezTo>
                  <a:cubicBezTo>
                    <a:pt x="27999" y="239665"/>
                    <a:pt x="74146" y="143304"/>
                    <a:pt x="74146" y="143304"/>
                  </a:cubicBezTo>
                  <a:lnTo>
                    <a:pt x="77142" y="134503"/>
                  </a:lnTo>
                  <a:lnTo>
                    <a:pt x="97536" y="129670"/>
                  </a:lnTo>
                  <a:lnTo>
                    <a:pt x="94137" y="126161"/>
                  </a:lnTo>
                  <a:lnTo>
                    <a:pt x="70343" y="128174"/>
                  </a:lnTo>
                  <a:lnTo>
                    <a:pt x="64813" y="139968"/>
                  </a:lnTo>
                  <a:lnTo>
                    <a:pt x="0" y="116841"/>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a:ea typeface="+mn-ea"/>
                <a:cs typeface="+mn-cs"/>
              </a:endParaRPr>
            </a:p>
          </p:txBody>
        </p:sp>
        <p:sp>
          <p:nvSpPr>
            <p:cNvPr id="1047" name="文本框 1046">
              <a:extLst>
                <a:ext uri="{FF2B5EF4-FFF2-40B4-BE49-F238E27FC236}">
                  <a16:creationId xmlns:a16="http://schemas.microsoft.com/office/drawing/2014/main" id="{1DDE1D5D-507A-C2CB-E4B1-7116CB463FF2}"/>
                </a:ext>
              </a:extLst>
            </p:cNvPr>
            <p:cNvSpPr txBox="1"/>
            <p:nvPr/>
          </p:nvSpPr>
          <p:spPr>
            <a:xfrm>
              <a:off x="2772436" y="5881541"/>
              <a:ext cx="1520289" cy="276999"/>
            </a:xfrm>
            <a:prstGeom prst="rect">
              <a:avLst/>
            </a:prstGeom>
            <a:noFill/>
          </p:spPr>
          <p:txBody>
            <a:bodyPr wrap="none" rtlCol="0">
              <a:spAutoFit/>
            </a:bodyPr>
            <a:lstStyle>
              <a:defPPr>
                <a:defRPr lang="zh-CN"/>
              </a:defPPr>
              <a:lvl1pPr>
                <a:defRPr sz="2000">
                  <a:latin typeface="微软雅黑 Light" panose="020B0502040204020203" pitchFamily="34" charset="-122"/>
                  <a:ea typeface="微软雅黑 Light" panose="020B0502040204020203"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altLang="zh-CN" sz="1200" b="0" i="0" u="none" strike="noStrike" kern="3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rPr>
                <a:t>C</a:t>
              </a:r>
              <a:r>
                <a:rPr kumimoji="0" lang="en-US" altLang="zh-CN" sz="1200" b="0" i="0" u="none" strike="noStrike" kern="300" cap="none" spc="0" normalizeH="0" baseline="0" noProof="0" dirty="0" err="1">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rPr>
                <a:t>omputer</a:t>
              </a:r>
              <a:r>
                <a:rPr kumimoji="0" lang="en-US" altLang="zh-CN" sz="1200" b="0" i="0" u="none" strike="noStrike" kern="3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rPr>
                <a:t> Science</a:t>
              </a:r>
              <a:endParaRPr kumimoji="0" lang="zh-CN" altLang="en-US" sz="1200" b="0" i="0" u="none" strike="noStrike" kern="3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endParaRPr>
            </a:p>
          </p:txBody>
        </p:sp>
        <p:sp>
          <p:nvSpPr>
            <p:cNvPr id="1048" name="文本框 1047">
              <a:extLst>
                <a:ext uri="{FF2B5EF4-FFF2-40B4-BE49-F238E27FC236}">
                  <a16:creationId xmlns:a16="http://schemas.microsoft.com/office/drawing/2014/main" id="{EDF31119-1AFA-2F1B-577C-8E2BC2DF6EC8}"/>
                </a:ext>
              </a:extLst>
            </p:cNvPr>
            <p:cNvSpPr txBox="1"/>
            <p:nvPr/>
          </p:nvSpPr>
          <p:spPr>
            <a:xfrm>
              <a:off x="2912839" y="6203792"/>
              <a:ext cx="785793" cy="276999"/>
            </a:xfrm>
            <a:prstGeom prst="rect">
              <a:avLst/>
            </a:prstGeom>
            <a:noFill/>
          </p:spPr>
          <p:txBody>
            <a:bodyPr wrap="none" rtlCol="0">
              <a:spAutoFit/>
            </a:bodyPr>
            <a:lstStyle>
              <a:defPPr>
                <a:defRPr lang="zh-CN"/>
              </a:defPPr>
              <a:lvl1pPr>
                <a:defRPr sz="2000">
                  <a:latin typeface="微软雅黑 Light" panose="020B0502040204020203" pitchFamily="34" charset="-122"/>
                  <a:ea typeface="微软雅黑 Light" panose="020B0502040204020203"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15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rPr>
                <a:t>2018.5</a:t>
              </a:r>
              <a:endParaRPr kumimoji="0" lang="zh-CN" altLang="en-US" sz="1200" b="0" i="0" u="none" strike="noStrike" kern="1200" cap="none" spc="15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endParaRPr>
            </a:p>
          </p:txBody>
        </p:sp>
        <p:sp>
          <p:nvSpPr>
            <p:cNvPr id="1049" name="iconfont-11122-3633784">
              <a:extLst>
                <a:ext uri="{FF2B5EF4-FFF2-40B4-BE49-F238E27FC236}">
                  <a16:creationId xmlns:a16="http://schemas.microsoft.com/office/drawing/2014/main" id="{F30A3699-6DF5-3356-DF61-7F4C1636DBE7}"/>
                </a:ext>
              </a:extLst>
            </p:cNvPr>
            <p:cNvSpPr/>
            <p:nvPr/>
          </p:nvSpPr>
          <p:spPr>
            <a:xfrm>
              <a:off x="2458678" y="6214965"/>
              <a:ext cx="254701" cy="254655"/>
            </a:xfrm>
            <a:custGeom>
              <a:avLst/>
              <a:gdLst>
                <a:gd name="T0" fmla="*/ 5601 w 11203"/>
                <a:gd name="T1" fmla="*/ 0 h 11202"/>
                <a:gd name="T2" fmla="*/ 0 w 11203"/>
                <a:gd name="T3" fmla="*/ 5601 h 11202"/>
                <a:gd name="T4" fmla="*/ 5603 w 11203"/>
                <a:gd name="T5" fmla="*/ 11202 h 11202"/>
                <a:gd name="T6" fmla="*/ 11203 w 11203"/>
                <a:gd name="T7" fmla="*/ 5601 h 11202"/>
                <a:gd name="T8" fmla="*/ 5601 w 11203"/>
                <a:gd name="T9" fmla="*/ 0 h 11202"/>
                <a:gd name="T10" fmla="*/ 8403 w 11203"/>
                <a:gd name="T11" fmla="*/ 6218 h 11202"/>
                <a:gd name="T12" fmla="*/ 5429 w 11203"/>
                <a:gd name="T13" fmla="*/ 6218 h 11202"/>
                <a:gd name="T14" fmla="*/ 5250 w 11203"/>
                <a:gd name="T15" fmla="*/ 6182 h 11202"/>
                <a:gd name="T16" fmla="*/ 4970 w 11203"/>
                <a:gd name="T17" fmla="*/ 5760 h 11202"/>
                <a:gd name="T18" fmla="*/ 4970 w 11203"/>
                <a:gd name="T19" fmla="*/ 2786 h 11202"/>
                <a:gd name="T20" fmla="*/ 5429 w 11203"/>
                <a:gd name="T21" fmla="*/ 2327 h 11202"/>
                <a:gd name="T22" fmla="*/ 5889 w 11203"/>
                <a:gd name="T23" fmla="*/ 2786 h 11202"/>
                <a:gd name="T24" fmla="*/ 5889 w 11203"/>
                <a:gd name="T25" fmla="*/ 5301 h 11202"/>
                <a:gd name="T26" fmla="*/ 8404 w 11203"/>
                <a:gd name="T27" fmla="*/ 5301 h 11202"/>
                <a:gd name="T28" fmla="*/ 8863 w 11203"/>
                <a:gd name="T29" fmla="*/ 5760 h 11202"/>
                <a:gd name="T30" fmla="*/ 8403 w 11203"/>
                <a:gd name="T31" fmla="*/ 6218 h 1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03" h="11202">
                  <a:moveTo>
                    <a:pt x="5601" y="0"/>
                  </a:moveTo>
                  <a:cubicBezTo>
                    <a:pt x="2507" y="0"/>
                    <a:pt x="0" y="2507"/>
                    <a:pt x="0" y="5601"/>
                  </a:cubicBezTo>
                  <a:cubicBezTo>
                    <a:pt x="0" y="8695"/>
                    <a:pt x="2509" y="11202"/>
                    <a:pt x="5603" y="11202"/>
                  </a:cubicBezTo>
                  <a:cubicBezTo>
                    <a:pt x="8695" y="11202"/>
                    <a:pt x="11203" y="8695"/>
                    <a:pt x="11203" y="5601"/>
                  </a:cubicBezTo>
                  <a:cubicBezTo>
                    <a:pt x="11203" y="2507"/>
                    <a:pt x="8695" y="0"/>
                    <a:pt x="5601" y="0"/>
                  </a:cubicBezTo>
                  <a:close/>
                  <a:moveTo>
                    <a:pt x="8403" y="6218"/>
                  </a:moveTo>
                  <a:lnTo>
                    <a:pt x="5429" y="6218"/>
                  </a:lnTo>
                  <a:cubicBezTo>
                    <a:pt x="5366" y="6218"/>
                    <a:pt x="5305" y="6206"/>
                    <a:pt x="5250" y="6182"/>
                  </a:cubicBezTo>
                  <a:cubicBezTo>
                    <a:pt x="5085" y="6112"/>
                    <a:pt x="4970" y="5950"/>
                    <a:pt x="4970" y="5760"/>
                  </a:cubicBezTo>
                  <a:lnTo>
                    <a:pt x="4970" y="2786"/>
                  </a:lnTo>
                  <a:cubicBezTo>
                    <a:pt x="4970" y="2532"/>
                    <a:pt x="5175" y="2327"/>
                    <a:pt x="5429" y="2327"/>
                  </a:cubicBezTo>
                  <a:cubicBezTo>
                    <a:pt x="5683" y="2327"/>
                    <a:pt x="5889" y="2532"/>
                    <a:pt x="5889" y="2786"/>
                  </a:cubicBezTo>
                  <a:lnTo>
                    <a:pt x="5889" y="5301"/>
                  </a:lnTo>
                  <a:lnTo>
                    <a:pt x="8404" y="5301"/>
                  </a:lnTo>
                  <a:cubicBezTo>
                    <a:pt x="8657" y="5301"/>
                    <a:pt x="8863" y="5506"/>
                    <a:pt x="8863" y="5760"/>
                  </a:cubicBezTo>
                  <a:cubicBezTo>
                    <a:pt x="8863" y="6013"/>
                    <a:pt x="8656" y="6218"/>
                    <a:pt x="8403" y="6218"/>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grpSp>
      <p:sp>
        <p:nvSpPr>
          <p:cNvPr id="1050" name="文本框 1049">
            <a:extLst>
              <a:ext uri="{FF2B5EF4-FFF2-40B4-BE49-F238E27FC236}">
                <a16:creationId xmlns:a16="http://schemas.microsoft.com/office/drawing/2014/main" id="{98514551-D0E9-84E6-FD4A-B653E22FB025}"/>
              </a:ext>
            </a:extLst>
          </p:cNvPr>
          <p:cNvSpPr txBox="1"/>
          <p:nvPr/>
        </p:nvSpPr>
        <p:spPr>
          <a:xfrm>
            <a:off x="1435105" y="4456275"/>
            <a:ext cx="2223449" cy="890693"/>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将时空数据建模为三阶张量</a:t>
            </a:r>
            <a:r>
              <a:rPr lang="zh-CN" altLang="en-US" sz="1200" dirty="0">
                <a:solidFill>
                  <a:prstClr val="black"/>
                </a:solidFill>
                <a:latin typeface="微软雅黑" panose="020B0503020204020204" pitchFamily="34" charset="-122"/>
                <a:ea typeface="微软雅黑" panose="020B0503020204020204" pitchFamily="34" charset="-122"/>
              </a:rPr>
              <a:t>后张量展开，在展开后的二维矩阵上直接执行</a:t>
            </a:r>
            <a:r>
              <a:rPr lang="en-US" altLang="zh-CN" sz="1200" dirty="0">
                <a:solidFill>
                  <a:prstClr val="black"/>
                </a:solidFill>
                <a:latin typeface="微软雅黑" panose="020B0503020204020204" pitchFamily="34" charset="-122"/>
                <a:ea typeface="微软雅黑" panose="020B0503020204020204" pitchFamily="34" charset="-122"/>
              </a:rPr>
              <a:t>LBP</a:t>
            </a:r>
            <a:r>
              <a:rPr lang="zh-CN" altLang="en-US" sz="1200" dirty="0">
                <a:solidFill>
                  <a:prstClr val="black"/>
                </a:solidFill>
                <a:latin typeface="微软雅黑" panose="020B0503020204020204" pitchFamily="34" charset="-122"/>
                <a:ea typeface="微软雅黑" panose="020B0503020204020204" pitchFamily="34" charset="-122"/>
              </a:rPr>
              <a:t>操作</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51" name="文本框 1050">
            <a:extLst>
              <a:ext uri="{FF2B5EF4-FFF2-40B4-BE49-F238E27FC236}">
                <a16:creationId xmlns:a16="http://schemas.microsoft.com/office/drawing/2014/main" id="{9C9C3B9E-4687-89C4-9625-8DF6154B51E2}"/>
              </a:ext>
            </a:extLst>
          </p:cNvPr>
          <p:cNvSpPr txBox="1"/>
          <p:nvPr/>
        </p:nvSpPr>
        <p:spPr>
          <a:xfrm>
            <a:off x="8642872" y="4456275"/>
            <a:ext cx="2208413" cy="89069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仅用起始帧（</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onset</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）与中间帧（</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mid</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）提取光流，双路</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Inception</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并行处理光流分量</a:t>
            </a:r>
          </a:p>
        </p:txBody>
      </p:sp>
      <p:sp>
        <p:nvSpPr>
          <p:cNvPr id="1052" name="文本框 1051">
            <a:extLst>
              <a:ext uri="{FF2B5EF4-FFF2-40B4-BE49-F238E27FC236}">
                <a16:creationId xmlns:a16="http://schemas.microsoft.com/office/drawing/2014/main" id="{D81CEDE6-7DB0-96CE-A40E-E92D83FA0B11}"/>
              </a:ext>
            </a:extLst>
          </p:cNvPr>
          <p:cNvSpPr txBox="1"/>
          <p:nvPr/>
        </p:nvSpPr>
        <p:spPr>
          <a:xfrm>
            <a:off x="3837694" y="4456275"/>
            <a:ext cx="2223449" cy="890693"/>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主方向光流均值，提取</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72</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维统计特征，融合局部运动统计量（光流均值）与空间分布信息</a:t>
            </a:r>
          </a:p>
        </p:txBody>
      </p:sp>
      <p:sp>
        <p:nvSpPr>
          <p:cNvPr id="1053" name="文本框 1052">
            <a:extLst>
              <a:ext uri="{FF2B5EF4-FFF2-40B4-BE49-F238E27FC236}">
                <a16:creationId xmlns:a16="http://schemas.microsoft.com/office/drawing/2014/main" id="{080CAA3C-23E4-996B-BC2C-CB02F9E4E214}"/>
              </a:ext>
            </a:extLst>
          </p:cNvPr>
          <p:cNvSpPr txBox="1"/>
          <p:nvPr/>
        </p:nvSpPr>
        <p:spPr>
          <a:xfrm>
            <a:off x="6240283" y="4456275"/>
            <a:ext cx="2223449" cy="89069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结合改进的局部二值模式和卷积神经网络提取并融合煤岩图像的纹理和深度特征</a:t>
            </a:r>
          </a:p>
        </p:txBody>
      </p:sp>
      <p:grpSp>
        <p:nvGrpSpPr>
          <p:cNvPr id="1059" name="组合 1058">
            <a:extLst>
              <a:ext uri="{FF2B5EF4-FFF2-40B4-BE49-F238E27FC236}">
                <a16:creationId xmlns:a16="http://schemas.microsoft.com/office/drawing/2014/main" id="{F1402763-F955-6582-30B3-0EC379E3EC48}"/>
              </a:ext>
            </a:extLst>
          </p:cNvPr>
          <p:cNvGrpSpPr/>
          <p:nvPr/>
        </p:nvGrpSpPr>
        <p:grpSpPr>
          <a:xfrm>
            <a:off x="3829963" y="5367013"/>
            <a:ext cx="2223449" cy="730765"/>
            <a:chOff x="2271103" y="5808694"/>
            <a:chExt cx="2223449" cy="730765"/>
          </a:xfrm>
        </p:grpSpPr>
        <p:sp>
          <p:nvSpPr>
            <p:cNvPr id="1060" name="矩形 1059">
              <a:extLst>
                <a:ext uri="{FF2B5EF4-FFF2-40B4-BE49-F238E27FC236}">
                  <a16:creationId xmlns:a16="http://schemas.microsoft.com/office/drawing/2014/main" id="{845C6E23-0809-7050-0363-8C94DB88D6BE}"/>
                </a:ext>
              </a:extLst>
            </p:cNvPr>
            <p:cNvSpPr/>
            <p:nvPr/>
          </p:nvSpPr>
          <p:spPr>
            <a:xfrm>
              <a:off x="2271103" y="5808694"/>
              <a:ext cx="2223449" cy="730765"/>
            </a:xfrm>
            <a:prstGeom prst="rect">
              <a:avLst/>
            </a:prstGeom>
            <a:ln w="19050">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61" name="student-woman_56914">
              <a:extLst>
                <a:ext uri="{FF2B5EF4-FFF2-40B4-BE49-F238E27FC236}">
                  <a16:creationId xmlns:a16="http://schemas.microsoft.com/office/drawing/2014/main" id="{A8BE5905-6092-74C3-6B5B-C6B7B9983BC5}"/>
                </a:ext>
              </a:extLst>
            </p:cNvPr>
            <p:cNvSpPr/>
            <p:nvPr/>
          </p:nvSpPr>
          <p:spPr>
            <a:xfrm>
              <a:off x="2399620" y="5888936"/>
              <a:ext cx="372816" cy="215799"/>
            </a:xfrm>
            <a:custGeom>
              <a:avLst/>
              <a:gdLst>
                <a:gd name="connsiteX0" fmla="*/ 122643 w 608203"/>
                <a:gd name="connsiteY0" fmla="*/ 180930 h 352051"/>
                <a:gd name="connsiteX1" fmla="*/ 304144 w 608203"/>
                <a:gd name="connsiteY1" fmla="*/ 236743 h 352051"/>
                <a:gd name="connsiteX2" fmla="*/ 485587 w 608203"/>
                <a:gd name="connsiteY2" fmla="*/ 180930 h 352051"/>
                <a:gd name="connsiteX3" fmla="*/ 485587 w 608203"/>
                <a:gd name="connsiteY3" fmla="*/ 273108 h 352051"/>
                <a:gd name="connsiteX4" fmla="*/ 485702 w 608203"/>
                <a:gd name="connsiteY4" fmla="*/ 274086 h 352051"/>
                <a:gd name="connsiteX5" fmla="*/ 304201 w 608203"/>
                <a:gd name="connsiteY5" fmla="*/ 352051 h 352051"/>
                <a:gd name="connsiteX6" fmla="*/ 122643 w 608203"/>
                <a:gd name="connsiteY6" fmla="*/ 274086 h 352051"/>
                <a:gd name="connsiteX7" fmla="*/ 122643 w 608203"/>
                <a:gd name="connsiteY7" fmla="*/ 235822 h 352051"/>
                <a:gd name="connsiteX8" fmla="*/ 304130 w 608203"/>
                <a:gd name="connsiteY8" fmla="*/ 0 h 352051"/>
                <a:gd name="connsiteX9" fmla="*/ 608203 w 608203"/>
                <a:gd name="connsiteY9" fmla="*/ 116841 h 352051"/>
                <a:gd name="connsiteX10" fmla="*/ 485548 w 608203"/>
                <a:gd name="connsiteY10" fmla="*/ 160621 h 352051"/>
                <a:gd name="connsiteX11" fmla="*/ 304130 w 608203"/>
                <a:gd name="connsiteY11" fmla="*/ 216424 h 352051"/>
                <a:gd name="connsiteX12" fmla="*/ 122655 w 608203"/>
                <a:gd name="connsiteY12" fmla="*/ 160621 h 352051"/>
                <a:gd name="connsiteX13" fmla="*/ 107906 w 608203"/>
                <a:gd name="connsiteY13" fmla="*/ 155386 h 352051"/>
                <a:gd name="connsiteX14" fmla="*/ 139823 w 608203"/>
                <a:gd name="connsiteY14" fmla="*/ 144973 h 352051"/>
                <a:gd name="connsiteX15" fmla="*/ 142876 w 608203"/>
                <a:gd name="connsiteY15" fmla="*/ 137552 h 352051"/>
                <a:gd name="connsiteX16" fmla="*/ 100013 w 608203"/>
                <a:gd name="connsiteY16" fmla="*/ 147216 h 352051"/>
                <a:gd name="connsiteX17" fmla="*/ 100013 w 608203"/>
                <a:gd name="connsiteY17" fmla="*/ 157917 h 352051"/>
                <a:gd name="connsiteX18" fmla="*/ 92351 w 608203"/>
                <a:gd name="connsiteY18" fmla="*/ 286781 h 352051"/>
                <a:gd name="connsiteX19" fmla="*/ 34740 w 608203"/>
                <a:gd name="connsiteY19" fmla="*/ 286781 h 352051"/>
                <a:gd name="connsiteX20" fmla="*/ 74146 w 608203"/>
                <a:gd name="connsiteY20" fmla="*/ 143304 h 352051"/>
                <a:gd name="connsiteX21" fmla="*/ 77142 w 608203"/>
                <a:gd name="connsiteY21" fmla="*/ 134503 h 352051"/>
                <a:gd name="connsiteX22" fmla="*/ 97536 w 608203"/>
                <a:gd name="connsiteY22" fmla="*/ 129670 h 352051"/>
                <a:gd name="connsiteX23" fmla="*/ 94137 w 608203"/>
                <a:gd name="connsiteY23" fmla="*/ 126161 h 352051"/>
                <a:gd name="connsiteX24" fmla="*/ 70343 w 608203"/>
                <a:gd name="connsiteY24" fmla="*/ 128174 h 352051"/>
                <a:gd name="connsiteX25" fmla="*/ 64813 w 608203"/>
                <a:gd name="connsiteY25" fmla="*/ 139968 h 352051"/>
                <a:gd name="connsiteX26" fmla="*/ 0 w 608203"/>
                <a:gd name="connsiteY26" fmla="*/ 116841 h 35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8203" h="352051">
                  <a:moveTo>
                    <a:pt x="122643" y="180930"/>
                  </a:moveTo>
                  <a:lnTo>
                    <a:pt x="304144" y="236743"/>
                  </a:lnTo>
                  <a:lnTo>
                    <a:pt x="485587" y="180930"/>
                  </a:lnTo>
                  <a:lnTo>
                    <a:pt x="485587" y="273108"/>
                  </a:lnTo>
                  <a:cubicBezTo>
                    <a:pt x="485587" y="273395"/>
                    <a:pt x="485702" y="273740"/>
                    <a:pt x="485702" y="274086"/>
                  </a:cubicBezTo>
                  <a:cubicBezTo>
                    <a:pt x="485702" y="317182"/>
                    <a:pt x="404401" y="352051"/>
                    <a:pt x="304201" y="352051"/>
                  </a:cubicBezTo>
                  <a:cubicBezTo>
                    <a:pt x="203944" y="352051"/>
                    <a:pt x="122643" y="317182"/>
                    <a:pt x="122643" y="274086"/>
                  </a:cubicBezTo>
                  <a:lnTo>
                    <a:pt x="122643" y="235822"/>
                  </a:lnTo>
                  <a:close/>
                  <a:moveTo>
                    <a:pt x="304130" y="0"/>
                  </a:moveTo>
                  <a:lnTo>
                    <a:pt x="608203" y="116841"/>
                  </a:lnTo>
                  <a:lnTo>
                    <a:pt x="485548" y="160621"/>
                  </a:lnTo>
                  <a:lnTo>
                    <a:pt x="304130" y="216424"/>
                  </a:lnTo>
                  <a:lnTo>
                    <a:pt x="122655" y="160621"/>
                  </a:lnTo>
                  <a:lnTo>
                    <a:pt x="107906" y="155386"/>
                  </a:lnTo>
                  <a:lnTo>
                    <a:pt x="139823" y="144973"/>
                  </a:lnTo>
                  <a:lnTo>
                    <a:pt x="142876" y="137552"/>
                  </a:lnTo>
                  <a:lnTo>
                    <a:pt x="100013" y="147216"/>
                  </a:lnTo>
                  <a:lnTo>
                    <a:pt x="100013" y="157917"/>
                  </a:lnTo>
                  <a:lnTo>
                    <a:pt x="92351" y="286781"/>
                  </a:lnTo>
                  <a:cubicBezTo>
                    <a:pt x="63545" y="303925"/>
                    <a:pt x="34740" y="286781"/>
                    <a:pt x="34740" y="286781"/>
                  </a:cubicBezTo>
                  <a:cubicBezTo>
                    <a:pt x="27999" y="239665"/>
                    <a:pt x="74146" y="143304"/>
                    <a:pt x="74146" y="143304"/>
                  </a:cubicBezTo>
                  <a:lnTo>
                    <a:pt x="77142" y="134503"/>
                  </a:lnTo>
                  <a:lnTo>
                    <a:pt x="97536" y="129670"/>
                  </a:lnTo>
                  <a:lnTo>
                    <a:pt x="94137" y="126161"/>
                  </a:lnTo>
                  <a:lnTo>
                    <a:pt x="70343" y="128174"/>
                  </a:lnTo>
                  <a:lnTo>
                    <a:pt x="64813" y="139968"/>
                  </a:lnTo>
                  <a:lnTo>
                    <a:pt x="0" y="116841"/>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a:ea typeface="+mn-ea"/>
                <a:cs typeface="+mn-cs"/>
              </a:endParaRPr>
            </a:p>
          </p:txBody>
        </p:sp>
        <p:sp>
          <p:nvSpPr>
            <p:cNvPr id="1062" name="文本框 1061">
              <a:extLst>
                <a:ext uri="{FF2B5EF4-FFF2-40B4-BE49-F238E27FC236}">
                  <a16:creationId xmlns:a16="http://schemas.microsoft.com/office/drawing/2014/main" id="{E21266C8-6F53-ACC2-92EC-7E908C44B181}"/>
                </a:ext>
              </a:extLst>
            </p:cNvPr>
            <p:cNvSpPr txBox="1"/>
            <p:nvPr/>
          </p:nvSpPr>
          <p:spPr>
            <a:xfrm>
              <a:off x="2876628" y="5888936"/>
              <a:ext cx="484428" cy="276999"/>
            </a:xfrm>
            <a:prstGeom prst="rect">
              <a:avLst/>
            </a:prstGeom>
            <a:noFill/>
          </p:spPr>
          <p:txBody>
            <a:bodyPr wrap="none" rtlCol="0">
              <a:spAutoFit/>
            </a:bodyPr>
            <a:lstStyle>
              <a:defPPr>
                <a:defRPr lang="zh-CN"/>
              </a:defPPr>
              <a:lvl1pPr>
                <a:defRPr sz="2000">
                  <a:latin typeface="微软雅黑 Light" panose="020B0502040204020203" pitchFamily="34" charset="-122"/>
                  <a:ea typeface="微软雅黑 Light" panose="020B0502040204020203"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kern="300" dirty="0">
                  <a:solidFill>
                    <a:prstClr val="white">
                      <a:alpha val="80000"/>
                    </a:prstClr>
                  </a:solidFill>
                  <a:latin typeface="微软雅黑" panose="020B0503020204020204" pitchFamily="34" charset="-122"/>
                  <a:ea typeface="微软雅黑" panose="020B0503020204020204" pitchFamily="34" charset="-122"/>
                </a:rPr>
                <a:t>IEEE</a:t>
              </a:r>
              <a:endParaRPr kumimoji="0" lang="zh-CN" altLang="en-US" sz="1200" b="0" i="0" u="none" strike="noStrike" kern="3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endParaRPr>
            </a:p>
          </p:txBody>
        </p:sp>
        <p:sp>
          <p:nvSpPr>
            <p:cNvPr id="1063" name="文本框 1062">
              <a:extLst>
                <a:ext uri="{FF2B5EF4-FFF2-40B4-BE49-F238E27FC236}">
                  <a16:creationId xmlns:a16="http://schemas.microsoft.com/office/drawing/2014/main" id="{8E438FAF-4B91-2BEA-18F3-D84BAFA9C66F}"/>
                </a:ext>
              </a:extLst>
            </p:cNvPr>
            <p:cNvSpPr txBox="1"/>
            <p:nvPr/>
          </p:nvSpPr>
          <p:spPr>
            <a:xfrm>
              <a:off x="2858337" y="6203792"/>
              <a:ext cx="894797" cy="276999"/>
            </a:xfrm>
            <a:prstGeom prst="rect">
              <a:avLst/>
            </a:prstGeom>
            <a:noFill/>
          </p:spPr>
          <p:txBody>
            <a:bodyPr wrap="none" rtlCol="0">
              <a:spAutoFit/>
            </a:bodyPr>
            <a:lstStyle>
              <a:defPPr>
                <a:defRPr lang="zh-CN"/>
              </a:defPPr>
              <a:lvl1pPr>
                <a:defRPr sz="2000">
                  <a:latin typeface="微软雅黑 Light" panose="020B0502040204020203" pitchFamily="34" charset="-122"/>
                  <a:ea typeface="微软雅黑 Light" panose="020B0502040204020203"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15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rPr>
                <a:t>2015.10</a:t>
              </a:r>
              <a:endParaRPr kumimoji="0" lang="zh-CN" altLang="en-US" sz="1200" b="0" i="0" u="none" strike="noStrike" kern="1200" cap="none" spc="15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endParaRPr>
            </a:p>
          </p:txBody>
        </p:sp>
        <p:sp>
          <p:nvSpPr>
            <p:cNvPr id="1064" name="iconfont-11122-3633784">
              <a:extLst>
                <a:ext uri="{FF2B5EF4-FFF2-40B4-BE49-F238E27FC236}">
                  <a16:creationId xmlns:a16="http://schemas.microsoft.com/office/drawing/2014/main" id="{375C85F3-347F-F7C2-7981-BE2A91AAE2BA}"/>
                </a:ext>
              </a:extLst>
            </p:cNvPr>
            <p:cNvSpPr/>
            <p:nvPr/>
          </p:nvSpPr>
          <p:spPr>
            <a:xfrm>
              <a:off x="2458678" y="6214965"/>
              <a:ext cx="254701" cy="254655"/>
            </a:xfrm>
            <a:custGeom>
              <a:avLst/>
              <a:gdLst>
                <a:gd name="T0" fmla="*/ 5601 w 11203"/>
                <a:gd name="T1" fmla="*/ 0 h 11202"/>
                <a:gd name="T2" fmla="*/ 0 w 11203"/>
                <a:gd name="T3" fmla="*/ 5601 h 11202"/>
                <a:gd name="T4" fmla="*/ 5603 w 11203"/>
                <a:gd name="T5" fmla="*/ 11202 h 11202"/>
                <a:gd name="T6" fmla="*/ 11203 w 11203"/>
                <a:gd name="T7" fmla="*/ 5601 h 11202"/>
                <a:gd name="T8" fmla="*/ 5601 w 11203"/>
                <a:gd name="T9" fmla="*/ 0 h 11202"/>
                <a:gd name="T10" fmla="*/ 8403 w 11203"/>
                <a:gd name="T11" fmla="*/ 6218 h 11202"/>
                <a:gd name="T12" fmla="*/ 5429 w 11203"/>
                <a:gd name="T13" fmla="*/ 6218 h 11202"/>
                <a:gd name="T14" fmla="*/ 5250 w 11203"/>
                <a:gd name="T15" fmla="*/ 6182 h 11202"/>
                <a:gd name="T16" fmla="*/ 4970 w 11203"/>
                <a:gd name="T17" fmla="*/ 5760 h 11202"/>
                <a:gd name="T18" fmla="*/ 4970 w 11203"/>
                <a:gd name="T19" fmla="*/ 2786 h 11202"/>
                <a:gd name="T20" fmla="*/ 5429 w 11203"/>
                <a:gd name="T21" fmla="*/ 2327 h 11202"/>
                <a:gd name="T22" fmla="*/ 5889 w 11203"/>
                <a:gd name="T23" fmla="*/ 2786 h 11202"/>
                <a:gd name="T24" fmla="*/ 5889 w 11203"/>
                <a:gd name="T25" fmla="*/ 5301 h 11202"/>
                <a:gd name="T26" fmla="*/ 8404 w 11203"/>
                <a:gd name="T27" fmla="*/ 5301 h 11202"/>
                <a:gd name="T28" fmla="*/ 8863 w 11203"/>
                <a:gd name="T29" fmla="*/ 5760 h 11202"/>
                <a:gd name="T30" fmla="*/ 8403 w 11203"/>
                <a:gd name="T31" fmla="*/ 6218 h 1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03" h="11202">
                  <a:moveTo>
                    <a:pt x="5601" y="0"/>
                  </a:moveTo>
                  <a:cubicBezTo>
                    <a:pt x="2507" y="0"/>
                    <a:pt x="0" y="2507"/>
                    <a:pt x="0" y="5601"/>
                  </a:cubicBezTo>
                  <a:cubicBezTo>
                    <a:pt x="0" y="8695"/>
                    <a:pt x="2509" y="11202"/>
                    <a:pt x="5603" y="11202"/>
                  </a:cubicBezTo>
                  <a:cubicBezTo>
                    <a:pt x="8695" y="11202"/>
                    <a:pt x="11203" y="8695"/>
                    <a:pt x="11203" y="5601"/>
                  </a:cubicBezTo>
                  <a:cubicBezTo>
                    <a:pt x="11203" y="2507"/>
                    <a:pt x="8695" y="0"/>
                    <a:pt x="5601" y="0"/>
                  </a:cubicBezTo>
                  <a:close/>
                  <a:moveTo>
                    <a:pt x="8403" y="6218"/>
                  </a:moveTo>
                  <a:lnTo>
                    <a:pt x="5429" y="6218"/>
                  </a:lnTo>
                  <a:cubicBezTo>
                    <a:pt x="5366" y="6218"/>
                    <a:pt x="5305" y="6206"/>
                    <a:pt x="5250" y="6182"/>
                  </a:cubicBezTo>
                  <a:cubicBezTo>
                    <a:pt x="5085" y="6112"/>
                    <a:pt x="4970" y="5950"/>
                    <a:pt x="4970" y="5760"/>
                  </a:cubicBezTo>
                  <a:lnTo>
                    <a:pt x="4970" y="2786"/>
                  </a:lnTo>
                  <a:cubicBezTo>
                    <a:pt x="4970" y="2532"/>
                    <a:pt x="5175" y="2327"/>
                    <a:pt x="5429" y="2327"/>
                  </a:cubicBezTo>
                  <a:cubicBezTo>
                    <a:pt x="5683" y="2327"/>
                    <a:pt x="5889" y="2532"/>
                    <a:pt x="5889" y="2786"/>
                  </a:cubicBezTo>
                  <a:lnTo>
                    <a:pt x="5889" y="5301"/>
                  </a:lnTo>
                  <a:lnTo>
                    <a:pt x="8404" y="5301"/>
                  </a:lnTo>
                  <a:cubicBezTo>
                    <a:pt x="8657" y="5301"/>
                    <a:pt x="8863" y="5506"/>
                    <a:pt x="8863" y="5760"/>
                  </a:cubicBezTo>
                  <a:cubicBezTo>
                    <a:pt x="8863" y="6013"/>
                    <a:pt x="8656" y="6218"/>
                    <a:pt x="8403" y="6218"/>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grpSp>
      <p:grpSp>
        <p:nvGrpSpPr>
          <p:cNvPr id="1065" name="组合 1064">
            <a:extLst>
              <a:ext uri="{FF2B5EF4-FFF2-40B4-BE49-F238E27FC236}">
                <a16:creationId xmlns:a16="http://schemas.microsoft.com/office/drawing/2014/main" id="{41AFA3D4-62A5-30EC-8F01-879F46C464D4}"/>
              </a:ext>
            </a:extLst>
          </p:cNvPr>
          <p:cNvGrpSpPr/>
          <p:nvPr/>
        </p:nvGrpSpPr>
        <p:grpSpPr>
          <a:xfrm>
            <a:off x="1439007" y="5367013"/>
            <a:ext cx="2223449" cy="730765"/>
            <a:chOff x="2271103" y="5808694"/>
            <a:chExt cx="2223449" cy="730765"/>
          </a:xfrm>
        </p:grpSpPr>
        <p:sp>
          <p:nvSpPr>
            <p:cNvPr id="1066" name="矩形 1065">
              <a:extLst>
                <a:ext uri="{FF2B5EF4-FFF2-40B4-BE49-F238E27FC236}">
                  <a16:creationId xmlns:a16="http://schemas.microsoft.com/office/drawing/2014/main" id="{65FE50E6-66CA-5749-2046-7B62F72CE54C}"/>
                </a:ext>
              </a:extLst>
            </p:cNvPr>
            <p:cNvSpPr/>
            <p:nvPr/>
          </p:nvSpPr>
          <p:spPr>
            <a:xfrm>
              <a:off x="2271103" y="5808694"/>
              <a:ext cx="2223449" cy="730765"/>
            </a:xfrm>
            <a:prstGeom prst="rect">
              <a:avLst/>
            </a:prstGeom>
            <a:ln w="19050">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67" name="student-woman_56914">
              <a:extLst>
                <a:ext uri="{FF2B5EF4-FFF2-40B4-BE49-F238E27FC236}">
                  <a16:creationId xmlns:a16="http://schemas.microsoft.com/office/drawing/2014/main" id="{06BC19D8-C9EC-C488-9CC1-D22216368B07}"/>
                </a:ext>
              </a:extLst>
            </p:cNvPr>
            <p:cNvSpPr/>
            <p:nvPr/>
          </p:nvSpPr>
          <p:spPr>
            <a:xfrm>
              <a:off x="2399620" y="5888936"/>
              <a:ext cx="372816" cy="215799"/>
            </a:xfrm>
            <a:custGeom>
              <a:avLst/>
              <a:gdLst>
                <a:gd name="connsiteX0" fmla="*/ 122643 w 608203"/>
                <a:gd name="connsiteY0" fmla="*/ 180930 h 352051"/>
                <a:gd name="connsiteX1" fmla="*/ 304144 w 608203"/>
                <a:gd name="connsiteY1" fmla="*/ 236743 h 352051"/>
                <a:gd name="connsiteX2" fmla="*/ 485587 w 608203"/>
                <a:gd name="connsiteY2" fmla="*/ 180930 h 352051"/>
                <a:gd name="connsiteX3" fmla="*/ 485587 w 608203"/>
                <a:gd name="connsiteY3" fmla="*/ 273108 h 352051"/>
                <a:gd name="connsiteX4" fmla="*/ 485702 w 608203"/>
                <a:gd name="connsiteY4" fmla="*/ 274086 h 352051"/>
                <a:gd name="connsiteX5" fmla="*/ 304201 w 608203"/>
                <a:gd name="connsiteY5" fmla="*/ 352051 h 352051"/>
                <a:gd name="connsiteX6" fmla="*/ 122643 w 608203"/>
                <a:gd name="connsiteY6" fmla="*/ 274086 h 352051"/>
                <a:gd name="connsiteX7" fmla="*/ 122643 w 608203"/>
                <a:gd name="connsiteY7" fmla="*/ 235822 h 352051"/>
                <a:gd name="connsiteX8" fmla="*/ 304130 w 608203"/>
                <a:gd name="connsiteY8" fmla="*/ 0 h 352051"/>
                <a:gd name="connsiteX9" fmla="*/ 608203 w 608203"/>
                <a:gd name="connsiteY9" fmla="*/ 116841 h 352051"/>
                <a:gd name="connsiteX10" fmla="*/ 485548 w 608203"/>
                <a:gd name="connsiteY10" fmla="*/ 160621 h 352051"/>
                <a:gd name="connsiteX11" fmla="*/ 304130 w 608203"/>
                <a:gd name="connsiteY11" fmla="*/ 216424 h 352051"/>
                <a:gd name="connsiteX12" fmla="*/ 122655 w 608203"/>
                <a:gd name="connsiteY12" fmla="*/ 160621 h 352051"/>
                <a:gd name="connsiteX13" fmla="*/ 107906 w 608203"/>
                <a:gd name="connsiteY13" fmla="*/ 155386 h 352051"/>
                <a:gd name="connsiteX14" fmla="*/ 139823 w 608203"/>
                <a:gd name="connsiteY14" fmla="*/ 144973 h 352051"/>
                <a:gd name="connsiteX15" fmla="*/ 142876 w 608203"/>
                <a:gd name="connsiteY15" fmla="*/ 137552 h 352051"/>
                <a:gd name="connsiteX16" fmla="*/ 100013 w 608203"/>
                <a:gd name="connsiteY16" fmla="*/ 147216 h 352051"/>
                <a:gd name="connsiteX17" fmla="*/ 100013 w 608203"/>
                <a:gd name="connsiteY17" fmla="*/ 157917 h 352051"/>
                <a:gd name="connsiteX18" fmla="*/ 92351 w 608203"/>
                <a:gd name="connsiteY18" fmla="*/ 286781 h 352051"/>
                <a:gd name="connsiteX19" fmla="*/ 34740 w 608203"/>
                <a:gd name="connsiteY19" fmla="*/ 286781 h 352051"/>
                <a:gd name="connsiteX20" fmla="*/ 74146 w 608203"/>
                <a:gd name="connsiteY20" fmla="*/ 143304 h 352051"/>
                <a:gd name="connsiteX21" fmla="*/ 77142 w 608203"/>
                <a:gd name="connsiteY21" fmla="*/ 134503 h 352051"/>
                <a:gd name="connsiteX22" fmla="*/ 97536 w 608203"/>
                <a:gd name="connsiteY22" fmla="*/ 129670 h 352051"/>
                <a:gd name="connsiteX23" fmla="*/ 94137 w 608203"/>
                <a:gd name="connsiteY23" fmla="*/ 126161 h 352051"/>
                <a:gd name="connsiteX24" fmla="*/ 70343 w 608203"/>
                <a:gd name="connsiteY24" fmla="*/ 128174 h 352051"/>
                <a:gd name="connsiteX25" fmla="*/ 64813 w 608203"/>
                <a:gd name="connsiteY25" fmla="*/ 139968 h 352051"/>
                <a:gd name="connsiteX26" fmla="*/ 0 w 608203"/>
                <a:gd name="connsiteY26" fmla="*/ 116841 h 35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8203" h="352051">
                  <a:moveTo>
                    <a:pt x="122643" y="180930"/>
                  </a:moveTo>
                  <a:lnTo>
                    <a:pt x="304144" y="236743"/>
                  </a:lnTo>
                  <a:lnTo>
                    <a:pt x="485587" y="180930"/>
                  </a:lnTo>
                  <a:lnTo>
                    <a:pt x="485587" y="273108"/>
                  </a:lnTo>
                  <a:cubicBezTo>
                    <a:pt x="485587" y="273395"/>
                    <a:pt x="485702" y="273740"/>
                    <a:pt x="485702" y="274086"/>
                  </a:cubicBezTo>
                  <a:cubicBezTo>
                    <a:pt x="485702" y="317182"/>
                    <a:pt x="404401" y="352051"/>
                    <a:pt x="304201" y="352051"/>
                  </a:cubicBezTo>
                  <a:cubicBezTo>
                    <a:pt x="203944" y="352051"/>
                    <a:pt x="122643" y="317182"/>
                    <a:pt x="122643" y="274086"/>
                  </a:cubicBezTo>
                  <a:lnTo>
                    <a:pt x="122643" y="235822"/>
                  </a:lnTo>
                  <a:close/>
                  <a:moveTo>
                    <a:pt x="304130" y="0"/>
                  </a:moveTo>
                  <a:lnTo>
                    <a:pt x="608203" y="116841"/>
                  </a:lnTo>
                  <a:lnTo>
                    <a:pt x="485548" y="160621"/>
                  </a:lnTo>
                  <a:lnTo>
                    <a:pt x="304130" y="216424"/>
                  </a:lnTo>
                  <a:lnTo>
                    <a:pt x="122655" y="160621"/>
                  </a:lnTo>
                  <a:lnTo>
                    <a:pt x="107906" y="155386"/>
                  </a:lnTo>
                  <a:lnTo>
                    <a:pt x="139823" y="144973"/>
                  </a:lnTo>
                  <a:lnTo>
                    <a:pt x="142876" y="137552"/>
                  </a:lnTo>
                  <a:lnTo>
                    <a:pt x="100013" y="147216"/>
                  </a:lnTo>
                  <a:lnTo>
                    <a:pt x="100013" y="157917"/>
                  </a:lnTo>
                  <a:lnTo>
                    <a:pt x="92351" y="286781"/>
                  </a:lnTo>
                  <a:cubicBezTo>
                    <a:pt x="63545" y="303925"/>
                    <a:pt x="34740" y="286781"/>
                    <a:pt x="34740" y="286781"/>
                  </a:cubicBezTo>
                  <a:cubicBezTo>
                    <a:pt x="27999" y="239665"/>
                    <a:pt x="74146" y="143304"/>
                    <a:pt x="74146" y="143304"/>
                  </a:cubicBezTo>
                  <a:lnTo>
                    <a:pt x="77142" y="134503"/>
                  </a:lnTo>
                  <a:lnTo>
                    <a:pt x="97536" y="129670"/>
                  </a:lnTo>
                  <a:lnTo>
                    <a:pt x="94137" y="126161"/>
                  </a:lnTo>
                  <a:lnTo>
                    <a:pt x="70343" y="128174"/>
                  </a:lnTo>
                  <a:lnTo>
                    <a:pt x="64813" y="139968"/>
                  </a:lnTo>
                  <a:lnTo>
                    <a:pt x="0" y="116841"/>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a:ea typeface="+mn-ea"/>
                <a:cs typeface="+mn-cs"/>
              </a:endParaRPr>
            </a:p>
          </p:txBody>
        </p:sp>
        <p:sp>
          <p:nvSpPr>
            <p:cNvPr id="1068" name="文本框 1067">
              <a:extLst>
                <a:ext uri="{FF2B5EF4-FFF2-40B4-BE49-F238E27FC236}">
                  <a16:creationId xmlns:a16="http://schemas.microsoft.com/office/drawing/2014/main" id="{3947F7B4-C1C4-AC84-B501-FA907E306054}"/>
                </a:ext>
              </a:extLst>
            </p:cNvPr>
            <p:cNvSpPr txBox="1"/>
            <p:nvPr/>
          </p:nvSpPr>
          <p:spPr>
            <a:xfrm>
              <a:off x="2831956" y="5920954"/>
              <a:ext cx="1419299" cy="276999"/>
            </a:xfrm>
            <a:prstGeom prst="rect">
              <a:avLst/>
            </a:prstGeom>
            <a:noFill/>
          </p:spPr>
          <p:txBody>
            <a:bodyPr wrap="none" rtlCol="0">
              <a:spAutoFit/>
            </a:bodyPr>
            <a:lstStyle>
              <a:defPPr>
                <a:defRPr lang="zh-CN"/>
              </a:defPPr>
              <a:lvl1pPr>
                <a:defRPr sz="2000">
                  <a:latin typeface="微软雅黑 Light" panose="020B0502040204020203" pitchFamily="34" charset="-122"/>
                  <a:ea typeface="微软雅黑 Light" panose="020B0502040204020203"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3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rPr>
                <a:t>Computer Vision</a:t>
              </a:r>
              <a:endParaRPr kumimoji="0" lang="zh-CN" altLang="en-US" sz="1200" b="0" i="0" u="none" strike="noStrike" kern="300" cap="none" spc="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endParaRPr>
            </a:p>
          </p:txBody>
        </p:sp>
        <p:sp>
          <p:nvSpPr>
            <p:cNvPr id="1069" name="文本框 1068">
              <a:extLst>
                <a:ext uri="{FF2B5EF4-FFF2-40B4-BE49-F238E27FC236}">
                  <a16:creationId xmlns:a16="http://schemas.microsoft.com/office/drawing/2014/main" id="{6B19633A-213B-6507-2E36-BDD632325E02}"/>
                </a:ext>
              </a:extLst>
            </p:cNvPr>
            <p:cNvSpPr txBox="1"/>
            <p:nvPr/>
          </p:nvSpPr>
          <p:spPr>
            <a:xfrm>
              <a:off x="2848177" y="6203792"/>
              <a:ext cx="894797" cy="276999"/>
            </a:xfrm>
            <a:prstGeom prst="rect">
              <a:avLst/>
            </a:prstGeom>
            <a:noFill/>
          </p:spPr>
          <p:txBody>
            <a:bodyPr wrap="none" rtlCol="0">
              <a:spAutoFit/>
            </a:bodyPr>
            <a:lstStyle>
              <a:defPPr>
                <a:defRPr lang="zh-CN"/>
              </a:defPPr>
              <a:lvl1pPr>
                <a:defRPr sz="2000">
                  <a:latin typeface="微软雅黑 Light" panose="020B0502040204020203" pitchFamily="34" charset="-122"/>
                  <a:ea typeface="微软雅黑 Light" panose="020B0502040204020203"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15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rPr>
                <a:t>2017.03</a:t>
              </a:r>
              <a:endParaRPr kumimoji="0" lang="zh-CN" altLang="en-US" sz="1200" b="0" i="0" u="none" strike="noStrike" kern="1200" cap="none" spc="150" normalizeH="0" baseline="0" noProof="0" dirty="0">
                <a:ln>
                  <a:noFill/>
                </a:ln>
                <a:solidFill>
                  <a:prstClr val="white">
                    <a:alpha val="80000"/>
                  </a:prstClr>
                </a:solidFill>
                <a:effectLst/>
                <a:uLnTx/>
                <a:uFillTx/>
                <a:latin typeface="微软雅黑" panose="020B0503020204020204" pitchFamily="34" charset="-122"/>
                <a:ea typeface="微软雅黑" panose="020B0503020204020204" pitchFamily="34" charset="-122"/>
                <a:cs typeface="+mn-cs"/>
              </a:endParaRPr>
            </a:p>
          </p:txBody>
        </p:sp>
        <p:sp>
          <p:nvSpPr>
            <p:cNvPr id="1070" name="iconfont-11122-3633784">
              <a:extLst>
                <a:ext uri="{FF2B5EF4-FFF2-40B4-BE49-F238E27FC236}">
                  <a16:creationId xmlns:a16="http://schemas.microsoft.com/office/drawing/2014/main" id="{B220FA1A-4B83-B45D-322C-1C2A9BF21DCA}"/>
                </a:ext>
              </a:extLst>
            </p:cNvPr>
            <p:cNvSpPr/>
            <p:nvPr/>
          </p:nvSpPr>
          <p:spPr>
            <a:xfrm>
              <a:off x="2458678" y="6214965"/>
              <a:ext cx="254701" cy="254655"/>
            </a:xfrm>
            <a:custGeom>
              <a:avLst/>
              <a:gdLst>
                <a:gd name="T0" fmla="*/ 5601 w 11203"/>
                <a:gd name="T1" fmla="*/ 0 h 11202"/>
                <a:gd name="T2" fmla="*/ 0 w 11203"/>
                <a:gd name="T3" fmla="*/ 5601 h 11202"/>
                <a:gd name="T4" fmla="*/ 5603 w 11203"/>
                <a:gd name="T5" fmla="*/ 11202 h 11202"/>
                <a:gd name="T6" fmla="*/ 11203 w 11203"/>
                <a:gd name="T7" fmla="*/ 5601 h 11202"/>
                <a:gd name="T8" fmla="*/ 5601 w 11203"/>
                <a:gd name="T9" fmla="*/ 0 h 11202"/>
                <a:gd name="T10" fmla="*/ 8403 w 11203"/>
                <a:gd name="T11" fmla="*/ 6218 h 11202"/>
                <a:gd name="T12" fmla="*/ 5429 w 11203"/>
                <a:gd name="T13" fmla="*/ 6218 h 11202"/>
                <a:gd name="T14" fmla="*/ 5250 w 11203"/>
                <a:gd name="T15" fmla="*/ 6182 h 11202"/>
                <a:gd name="T16" fmla="*/ 4970 w 11203"/>
                <a:gd name="T17" fmla="*/ 5760 h 11202"/>
                <a:gd name="T18" fmla="*/ 4970 w 11203"/>
                <a:gd name="T19" fmla="*/ 2786 h 11202"/>
                <a:gd name="T20" fmla="*/ 5429 w 11203"/>
                <a:gd name="T21" fmla="*/ 2327 h 11202"/>
                <a:gd name="T22" fmla="*/ 5889 w 11203"/>
                <a:gd name="T23" fmla="*/ 2786 h 11202"/>
                <a:gd name="T24" fmla="*/ 5889 w 11203"/>
                <a:gd name="T25" fmla="*/ 5301 h 11202"/>
                <a:gd name="T26" fmla="*/ 8404 w 11203"/>
                <a:gd name="T27" fmla="*/ 5301 h 11202"/>
                <a:gd name="T28" fmla="*/ 8863 w 11203"/>
                <a:gd name="T29" fmla="*/ 5760 h 11202"/>
                <a:gd name="T30" fmla="*/ 8403 w 11203"/>
                <a:gd name="T31" fmla="*/ 6218 h 1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03" h="11202">
                  <a:moveTo>
                    <a:pt x="5601" y="0"/>
                  </a:moveTo>
                  <a:cubicBezTo>
                    <a:pt x="2507" y="0"/>
                    <a:pt x="0" y="2507"/>
                    <a:pt x="0" y="5601"/>
                  </a:cubicBezTo>
                  <a:cubicBezTo>
                    <a:pt x="0" y="8695"/>
                    <a:pt x="2509" y="11202"/>
                    <a:pt x="5603" y="11202"/>
                  </a:cubicBezTo>
                  <a:cubicBezTo>
                    <a:pt x="8695" y="11202"/>
                    <a:pt x="11203" y="8695"/>
                    <a:pt x="11203" y="5601"/>
                  </a:cubicBezTo>
                  <a:cubicBezTo>
                    <a:pt x="11203" y="2507"/>
                    <a:pt x="8695" y="0"/>
                    <a:pt x="5601" y="0"/>
                  </a:cubicBezTo>
                  <a:close/>
                  <a:moveTo>
                    <a:pt x="8403" y="6218"/>
                  </a:moveTo>
                  <a:lnTo>
                    <a:pt x="5429" y="6218"/>
                  </a:lnTo>
                  <a:cubicBezTo>
                    <a:pt x="5366" y="6218"/>
                    <a:pt x="5305" y="6206"/>
                    <a:pt x="5250" y="6182"/>
                  </a:cubicBezTo>
                  <a:cubicBezTo>
                    <a:pt x="5085" y="6112"/>
                    <a:pt x="4970" y="5950"/>
                    <a:pt x="4970" y="5760"/>
                  </a:cubicBezTo>
                  <a:lnTo>
                    <a:pt x="4970" y="2786"/>
                  </a:lnTo>
                  <a:cubicBezTo>
                    <a:pt x="4970" y="2532"/>
                    <a:pt x="5175" y="2327"/>
                    <a:pt x="5429" y="2327"/>
                  </a:cubicBezTo>
                  <a:cubicBezTo>
                    <a:pt x="5683" y="2327"/>
                    <a:pt x="5889" y="2532"/>
                    <a:pt x="5889" y="2786"/>
                  </a:cubicBezTo>
                  <a:lnTo>
                    <a:pt x="5889" y="5301"/>
                  </a:lnTo>
                  <a:lnTo>
                    <a:pt x="8404" y="5301"/>
                  </a:lnTo>
                  <a:cubicBezTo>
                    <a:pt x="8657" y="5301"/>
                    <a:pt x="8863" y="5506"/>
                    <a:pt x="8863" y="5760"/>
                  </a:cubicBezTo>
                  <a:cubicBezTo>
                    <a:pt x="8863" y="6013"/>
                    <a:pt x="8656" y="6218"/>
                    <a:pt x="8403" y="6218"/>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grpSp>
      <p:sp>
        <p:nvSpPr>
          <p:cNvPr id="1071" name="文本框 1070">
            <a:extLst>
              <a:ext uri="{FF2B5EF4-FFF2-40B4-BE49-F238E27FC236}">
                <a16:creationId xmlns:a16="http://schemas.microsoft.com/office/drawing/2014/main" id="{7AFDCCF4-E006-43F6-8B95-109A7FAB7243}"/>
              </a:ext>
            </a:extLst>
          </p:cNvPr>
          <p:cNvSpPr txBox="1"/>
          <p:nvPr/>
        </p:nvSpPr>
        <p:spPr>
          <a:xfrm>
            <a:off x="2377729" y="2045631"/>
            <a:ext cx="741198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难点：表情识别效果差，缺少对表情分析结果的可视化呈现</a:t>
            </a:r>
          </a:p>
        </p:txBody>
      </p:sp>
      <p:pic>
        <p:nvPicPr>
          <p:cNvPr id="1073" name="图片 1072">
            <a:extLst>
              <a:ext uri="{FF2B5EF4-FFF2-40B4-BE49-F238E27FC236}">
                <a16:creationId xmlns:a16="http://schemas.microsoft.com/office/drawing/2014/main" id="{D15F9899-A236-ABDF-D352-55DE32C7ABA9}"/>
              </a:ext>
            </a:extLst>
          </p:cNvPr>
          <p:cNvPicPr>
            <a:picLocks noChangeAspect="1"/>
          </p:cNvPicPr>
          <p:nvPr/>
        </p:nvPicPr>
        <p:blipFill>
          <a:blip r:embed="rId4"/>
          <a:stretch>
            <a:fillRect/>
          </a:stretch>
        </p:blipFill>
        <p:spPr>
          <a:xfrm>
            <a:off x="1495674" y="2975327"/>
            <a:ext cx="2085527" cy="1480948"/>
          </a:xfrm>
          <a:prstGeom prst="rect">
            <a:avLst/>
          </a:prstGeom>
        </p:spPr>
      </p:pic>
      <p:pic>
        <p:nvPicPr>
          <p:cNvPr id="1077" name="图片 1076">
            <a:extLst>
              <a:ext uri="{FF2B5EF4-FFF2-40B4-BE49-F238E27FC236}">
                <a16:creationId xmlns:a16="http://schemas.microsoft.com/office/drawing/2014/main" id="{AEB8FBAD-4226-4073-AB3B-527308051B2D}"/>
              </a:ext>
            </a:extLst>
          </p:cNvPr>
          <p:cNvPicPr>
            <a:picLocks noChangeAspect="1"/>
          </p:cNvPicPr>
          <p:nvPr/>
        </p:nvPicPr>
        <p:blipFill>
          <a:blip r:embed="rId5"/>
          <a:stretch>
            <a:fillRect/>
          </a:stretch>
        </p:blipFill>
        <p:spPr>
          <a:xfrm>
            <a:off x="6347649" y="3080719"/>
            <a:ext cx="2031426" cy="1355511"/>
          </a:xfrm>
          <a:prstGeom prst="rect">
            <a:avLst/>
          </a:prstGeom>
        </p:spPr>
      </p:pic>
      <p:pic>
        <p:nvPicPr>
          <p:cNvPr id="1079" name="图片 1078">
            <a:extLst>
              <a:ext uri="{FF2B5EF4-FFF2-40B4-BE49-F238E27FC236}">
                <a16:creationId xmlns:a16="http://schemas.microsoft.com/office/drawing/2014/main" id="{673DF6C3-3640-204F-9330-FA124AC462A0}"/>
              </a:ext>
            </a:extLst>
          </p:cNvPr>
          <p:cNvPicPr>
            <a:picLocks noChangeAspect="1"/>
          </p:cNvPicPr>
          <p:nvPr/>
        </p:nvPicPr>
        <p:blipFill>
          <a:blip r:embed="rId6"/>
          <a:stretch>
            <a:fillRect/>
          </a:stretch>
        </p:blipFill>
        <p:spPr>
          <a:xfrm>
            <a:off x="8684693" y="3106592"/>
            <a:ext cx="2068299" cy="1349683"/>
          </a:xfrm>
          <a:prstGeom prst="rect">
            <a:avLst/>
          </a:prstGeom>
        </p:spPr>
      </p:pic>
    </p:spTree>
    <p:extLst>
      <p:ext uri="{BB962C8B-B14F-4D97-AF65-F5344CB8AC3E}">
        <p14:creationId xmlns:p14="http://schemas.microsoft.com/office/powerpoint/2010/main" val="3091564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1" grpId="0"/>
    </p:bldLst>
  </p:timing>
</p:sld>
</file>

<file path=ppt/slides/slide8.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847090" y="5008880"/>
            <a:ext cx="3032760" cy="3032760"/>
          </a:xfrm>
          <a:prstGeom prst="ellipse">
            <a:avLst/>
          </a:prstGeom>
          <a:solidFill>
            <a:srgbClr val="1E46EB">
              <a:alpha val="16863"/>
            </a:srgbClr>
          </a:solidFill>
          <a:ln/>
        </p:spPr>
        <p:txBody>
          <a:bodyPr/>
          <a:lstStyle/>
          <a:p>
            <a:endParaRPr lang="zh-CN" altLang="en-US"/>
          </a:p>
        </p:txBody>
      </p:sp>
      <p:sp>
        <p:nvSpPr>
          <p:cNvPr id="3" name="Text 1"/>
          <p:cNvSpPr/>
          <p:nvPr/>
        </p:nvSpPr>
        <p:spPr>
          <a:xfrm>
            <a:off x="-847090" y="5008880"/>
            <a:ext cx="3032760" cy="303276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4" name="Shape 2"/>
          <p:cNvSpPr/>
          <p:nvPr/>
        </p:nvSpPr>
        <p:spPr>
          <a:xfrm>
            <a:off x="9249410" y="-1319530"/>
            <a:ext cx="4099560" cy="4191000"/>
          </a:xfrm>
          <a:prstGeom prst="ellipse">
            <a:avLst/>
          </a:prstGeom>
          <a:solidFill>
            <a:srgbClr val="1CA97E">
              <a:alpha val="16863"/>
            </a:srgbClr>
          </a:solidFill>
          <a:ln/>
        </p:spPr>
        <p:txBody>
          <a:bodyPr/>
          <a:lstStyle/>
          <a:p>
            <a:endParaRPr lang="zh-CN" altLang="en-US"/>
          </a:p>
        </p:txBody>
      </p:sp>
      <p:sp>
        <p:nvSpPr>
          <p:cNvPr id="5" name="Text 3"/>
          <p:cNvSpPr/>
          <p:nvPr/>
        </p:nvSpPr>
        <p:spPr>
          <a:xfrm>
            <a:off x="9249410" y="-1319530"/>
            <a:ext cx="4099560" cy="41910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pic>
        <p:nvPicPr>
          <p:cNvPr id="6" name="Image 0" descr="https://test-kimi-img.moonshot.cn/pub/slides/slides_tmpl/image/25-05-30-11:09:26-d0si2pk75iks832jegf0.png"/>
          <p:cNvPicPr>
            <a:picLocks noChangeAspect="1"/>
          </p:cNvPicPr>
          <p:nvPr/>
        </p:nvPicPr>
        <p:blipFill>
          <a:blip r:embed="rId3"/>
          <a:srcRect t="78" b="78"/>
          <a:stretch/>
        </p:blipFill>
        <p:spPr>
          <a:xfrm>
            <a:off x="3829050" y="1598930"/>
            <a:ext cx="8362950" cy="2440940"/>
          </a:xfrm>
          <a:prstGeom prst="rect">
            <a:avLst/>
          </a:prstGeom>
        </p:spPr>
      </p:pic>
      <p:sp>
        <p:nvSpPr>
          <p:cNvPr id="7" name="Text 4"/>
          <p:cNvSpPr/>
          <p:nvPr/>
        </p:nvSpPr>
        <p:spPr>
          <a:xfrm>
            <a:off x="595630" y="487045"/>
            <a:ext cx="11160125" cy="646331"/>
          </a:xfrm>
          <a:prstGeom prst="rect">
            <a:avLst/>
          </a:prstGeom>
          <a:noFill/>
          <a:ln/>
        </p:spPr>
        <p:txBody>
          <a:bodyPr wrap="square" lIns="91440" tIns="45720" rIns="91440" bIns="45720" rtlCol="0" anchor="t">
            <a:spAutoFit/>
          </a:bodyPr>
          <a:lstStyle/>
          <a:p>
            <a:pPr marL="0" indent="0" algn="l">
              <a:lnSpc>
                <a:spcPct val="100000"/>
              </a:lnSpc>
              <a:buNone/>
            </a:pPr>
            <a:r>
              <a:rPr lang="en-US" sz="3600" b="1" dirty="0">
                <a:solidFill>
                  <a:srgbClr val="1E46EB"/>
                </a:solidFill>
                <a:latin typeface="宋体" panose="02010600030101010101" pitchFamily="2" charset="-122"/>
                <a:ea typeface="宋体" panose="02010600030101010101" pitchFamily="2" charset="-122"/>
                <a:cs typeface="MiSans" pitchFamily="34" charset="-120"/>
              </a:rPr>
              <a:t>研究目标</a:t>
            </a:r>
            <a:endParaRPr lang="en-US" sz="1600" dirty="0">
              <a:latin typeface="宋体" panose="02010600030101010101" pitchFamily="2" charset="-122"/>
              <a:ea typeface="宋体" panose="02010600030101010101" pitchFamily="2" charset="-122"/>
            </a:endParaRPr>
          </a:p>
        </p:txBody>
      </p:sp>
      <p:sp>
        <p:nvSpPr>
          <p:cNvPr id="8" name="Shape 5"/>
          <p:cNvSpPr/>
          <p:nvPr/>
        </p:nvSpPr>
        <p:spPr>
          <a:xfrm>
            <a:off x="318" y="6584950"/>
            <a:ext cx="12191365" cy="152400"/>
          </a:xfrm>
          <a:prstGeom prst="rect">
            <a:avLst/>
          </a:prstGeom>
          <a:solidFill>
            <a:srgbClr val="1CA97E"/>
          </a:solidFill>
          <a:ln/>
        </p:spPr>
        <p:txBody>
          <a:bodyPr/>
          <a:lstStyle/>
          <a:p>
            <a:endParaRPr lang="zh-CN" altLang="en-US"/>
          </a:p>
        </p:txBody>
      </p:sp>
      <p:sp>
        <p:nvSpPr>
          <p:cNvPr id="9" name="Text 6"/>
          <p:cNvSpPr/>
          <p:nvPr/>
        </p:nvSpPr>
        <p:spPr>
          <a:xfrm>
            <a:off x="318" y="658495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0" name="Shape 7"/>
          <p:cNvSpPr/>
          <p:nvPr/>
        </p:nvSpPr>
        <p:spPr>
          <a:xfrm>
            <a:off x="318" y="6705600"/>
            <a:ext cx="12191365" cy="152400"/>
          </a:xfrm>
          <a:prstGeom prst="rect">
            <a:avLst/>
          </a:prstGeom>
          <a:solidFill>
            <a:srgbClr val="1E46EB"/>
          </a:solidFill>
          <a:ln/>
        </p:spPr>
        <p:txBody>
          <a:bodyPr/>
          <a:lstStyle/>
          <a:p>
            <a:endParaRPr lang="zh-CN" altLang="en-US"/>
          </a:p>
        </p:txBody>
      </p:sp>
      <p:sp>
        <p:nvSpPr>
          <p:cNvPr id="11" name="Text 8"/>
          <p:cNvSpPr/>
          <p:nvPr/>
        </p:nvSpPr>
        <p:spPr>
          <a:xfrm>
            <a:off x="318" y="670560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2" name="Shape 9"/>
          <p:cNvSpPr/>
          <p:nvPr/>
        </p:nvSpPr>
        <p:spPr>
          <a:xfrm>
            <a:off x="0" y="465455"/>
            <a:ext cx="437515" cy="647700"/>
          </a:xfrm>
          <a:prstGeom prst="rect">
            <a:avLst/>
          </a:prstGeom>
          <a:solidFill>
            <a:srgbClr val="1E46EB"/>
          </a:solidFill>
          <a:ln/>
        </p:spPr>
        <p:txBody>
          <a:bodyPr/>
          <a:lstStyle/>
          <a:p>
            <a:endParaRPr lang="zh-CN" altLang="en-US"/>
          </a:p>
        </p:txBody>
      </p:sp>
      <p:sp>
        <p:nvSpPr>
          <p:cNvPr id="13" name="Text 10"/>
          <p:cNvSpPr/>
          <p:nvPr/>
        </p:nvSpPr>
        <p:spPr>
          <a:xfrm>
            <a:off x="0" y="465455"/>
            <a:ext cx="437515" cy="6477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4" name="Shape 11"/>
          <p:cNvSpPr/>
          <p:nvPr/>
        </p:nvSpPr>
        <p:spPr>
          <a:xfrm>
            <a:off x="488315" y="465455"/>
            <a:ext cx="76200" cy="647700"/>
          </a:xfrm>
          <a:prstGeom prst="rect">
            <a:avLst/>
          </a:prstGeom>
          <a:solidFill>
            <a:srgbClr val="1E46EB"/>
          </a:solidFill>
          <a:ln/>
        </p:spPr>
        <p:txBody>
          <a:bodyPr/>
          <a:lstStyle/>
          <a:p>
            <a:endParaRPr lang="zh-CN" altLang="en-US"/>
          </a:p>
        </p:txBody>
      </p:sp>
      <p:sp>
        <p:nvSpPr>
          <p:cNvPr id="15" name="Text 12"/>
          <p:cNvSpPr/>
          <p:nvPr/>
        </p:nvSpPr>
        <p:spPr>
          <a:xfrm>
            <a:off x="488315" y="465455"/>
            <a:ext cx="76200" cy="6477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6" name="Shape 13"/>
          <p:cNvSpPr/>
          <p:nvPr/>
        </p:nvSpPr>
        <p:spPr>
          <a:xfrm>
            <a:off x="10795" y="1615440"/>
            <a:ext cx="3619500" cy="2439670"/>
          </a:xfrm>
          <a:prstGeom prst="rect">
            <a:avLst/>
          </a:prstGeom>
          <a:solidFill>
            <a:srgbClr val="1E46EB"/>
          </a:solidFill>
          <a:ln/>
        </p:spPr>
        <p:txBody>
          <a:bodyPr/>
          <a:lstStyle/>
          <a:p>
            <a:endParaRPr lang="zh-CN" altLang="en-US"/>
          </a:p>
        </p:txBody>
      </p:sp>
      <p:sp>
        <p:nvSpPr>
          <p:cNvPr id="17" name="Text 14"/>
          <p:cNvSpPr/>
          <p:nvPr/>
        </p:nvSpPr>
        <p:spPr>
          <a:xfrm>
            <a:off x="10795" y="1615440"/>
            <a:ext cx="3619500" cy="243967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8" name="Text 15"/>
          <p:cNvSpPr/>
          <p:nvPr/>
        </p:nvSpPr>
        <p:spPr>
          <a:xfrm>
            <a:off x="471805" y="2302510"/>
            <a:ext cx="2958465" cy="584775"/>
          </a:xfrm>
          <a:prstGeom prst="rect">
            <a:avLst/>
          </a:prstGeom>
          <a:noFill/>
          <a:ln/>
        </p:spPr>
        <p:txBody>
          <a:bodyPr wrap="square" lIns="91440" tIns="45720" rIns="91440" bIns="45720" rtlCol="0" anchor="t">
            <a:spAutoFit/>
          </a:bodyPr>
          <a:lstStyle/>
          <a:p>
            <a:pPr marL="0" indent="0" algn="l">
              <a:lnSpc>
                <a:spcPct val="100000"/>
              </a:lnSpc>
              <a:buNone/>
            </a:pPr>
            <a:r>
              <a:rPr lang="en-US" sz="3200" b="1" dirty="0">
                <a:solidFill>
                  <a:srgbClr val="FFFFFF"/>
                </a:solidFill>
                <a:latin typeface="宋体" panose="02010600030101010101" pitchFamily="2" charset="-122"/>
                <a:ea typeface="宋体" panose="02010600030101010101" pitchFamily="2" charset="-122"/>
                <a:cs typeface="MiSans" pitchFamily="34" charset="-120"/>
              </a:rPr>
              <a:t>目标概述</a:t>
            </a:r>
            <a:endParaRPr lang="en-US" sz="1600" dirty="0">
              <a:latin typeface="宋体" panose="02010600030101010101" pitchFamily="2" charset="-122"/>
              <a:ea typeface="宋体" panose="02010600030101010101" pitchFamily="2" charset="-122"/>
            </a:endParaRPr>
          </a:p>
        </p:txBody>
      </p:sp>
      <p:sp>
        <p:nvSpPr>
          <p:cNvPr id="19" name="Text 16"/>
          <p:cNvSpPr/>
          <p:nvPr/>
        </p:nvSpPr>
        <p:spPr>
          <a:xfrm>
            <a:off x="1320165" y="4675454"/>
            <a:ext cx="10499090" cy="461665"/>
          </a:xfrm>
          <a:prstGeom prst="rect">
            <a:avLst/>
          </a:prstGeom>
          <a:noFill/>
          <a:ln/>
        </p:spPr>
        <p:txBody>
          <a:bodyPr wrap="square" lIns="91440" tIns="45720" rIns="91440" bIns="45720" rtlCol="0" anchor="t">
            <a:spAutoFit/>
          </a:bodyPr>
          <a:lstStyle/>
          <a:p>
            <a:pPr marL="0" indent="0">
              <a:buNone/>
            </a:pPr>
            <a:r>
              <a:rPr lang="zh-CN" altLang="en-US" sz="2400" b="1" dirty="0">
                <a:solidFill>
                  <a:srgbClr val="000000"/>
                </a:solidFill>
                <a:latin typeface="宋体" panose="02010600030101010101" pitchFamily="2" charset="-122"/>
                <a:ea typeface="宋体" panose="02010600030101010101" pitchFamily="2" charset="-122"/>
                <a:cs typeface="MiSans" pitchFamily="34" charset="-120"/>
              </a:rPr>
              <a:t>构建</a:t>
            </a:r>
            <a:endParaRPr lang="en-US" sz="2000" b="1" dirty="0">
              <a:latin typeface="宋体" panose="02010600030101010101" pitchFamily="2" charset="-122"/>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847090" y="5008880"/>
            <a:ext cx="3032760" cy="3032760"/>
          </a:xfrm>
          <a:prstGeom prst="ellipse">
            <a:avLst/>
          </a:prstGeom>
          <a:solidFill>
            <a:srgbClr val="1E46EB">
              <a:alpha val="16863"/>
            </a:srgbClr>
          </a:solidFill>
          <a:ln/>
        </p:spPr>
        <p:txBody>
          <a:bodyPr/>
          <a:lstStyle/>
          <a:p>
            <a:endParaRPr lang="zh-CN" altLang="en-US"/>
          </a:p>
        </p:txBody>
      </p:sp>
      <p:sp>
        <p:nvSpPr>
          <p:cNvPr id="3" name="Text 1"/>
          <p:cNvSpPr/>
          <p:nvPr/>
        </p:nvSpPr>
        <p:spPr>
          <a:xfrm>
            <a:off x="-847090" y="5008880"/>
            <a:ext cx="3032760" cy="303276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4" name="Shape 2"/>
          <p:cNvSpPr/>
          <p:nvPr/>
        </p:nvSpPr>
        <p:spPr>
          <a:xfrm>
            <a:off x="9249410" y="-1319530"/>
            <a:ext cx="4099560" cy="4191000"/>
          </a:xfrm>
          <a:prstGeom prst="ellipse">
            <a:avLst/>
          </a:prstGeom>
          <a:solidFill>
            <a:srgbClr val="1CA97E">
              <a:alpha val="16863"/>
            </a:srgbClr>
          </a:solidFill>
          <a:ln/>
        </p:spPr>
        <p:txBody>
          <a:bodyPr/>
          <a:lstStyle/>
          <a:p>
            <a:endParaRPr lang="zh-CN" altLang="en-US"/>
          </a:p>
        </p:txBody>
      </p:sp>
      <p:sp>
        <p:nvSpPr>
          <p:cNvPr id="5" name="Text 3"/>
          <p:cNvSpPr/>
          <p:nvPr/>
        </p:nvSpPr>
        <p:spPr>
          <a:xfrm>
            <a:off x="9249410" y="-1319530"/>
            <a:ext cx="4099560" cy="41910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pic>
        <p:nvPicPr>
          <p:cNvPr id="6" name="Image 0" descr="https://test-kimi-img.moonshot.cn/pub/slides/slides_tmpl/image/25-05-30-11:09:24-d0si2p475iks832jegeg.png"/>
          <p:cNvPicPr>
            <a:picLocks noChangeAspect="1"/>
          </p:cNvPicPr>
          <p:nvPr/>
        </p:nvPicPr>
        <p:blipFill>
          <a:blip r:embed="rId3"/>
          <a:srcRect l="13" r="13"/>
          <a:stretch/>
        </p:blipFill>
        <p:spPr>
          <a:xfrm>
            <a:off x="-635" y="0"/>
            <a:ext cx="12207240" cy="6832600"/>
          </a:xfrm>
          <a:prstGeom prst="rect">
            <a:avLst/>
          </a:prstGeom>
        </p:spPr>
      </p:pic>
      <p:sp>
        <p:nvSpPr>
          <p:cNvPr id="7" name="Shape 4"/>
          <p:cNvSpPr/>
          <p:nvPr/>
        </p:nvSpPr>
        <p:spPr>
          <a:xfrm>
            <a:off x="318" y="6584950"/>
            <a:ext cx="12191365" cy="152400"/>
          </a:xfrm>
          <a:prstGeom prst="rect">
            <a:avLst/>
          </a:prstGeom>
          <a:solidFill>
            <a:srgbClr val="1CA97E"/>
          </a:solidFill>
          <a:ln/>
        </p:spPr>
        <p:txBody>
          <a:bodyPr/>
          <a:lstStyle/>
          <a:p>
            <a:endParaRPr lang="zh-CN" altLang="en-US"/>
          </a:p>
        </p:txBody>
      </p:sp>
      <p:sp>
        <p:nvSpPr>
          <p:cNvPr id="8" name="Text 5"/>
          <p:cNvSpPr/>
          <p:nvPr/>
        </p:nvSpPr>
        <p:spPr>
          <a:xfrm>
            <a:off x="318" y="658495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9" name="Shape 6"/>
          <p:cNvSpPr/>
          <p:nvPr/>
        </p:nvSpPr>
        <p:spPr>
          <a:xfrm>
            <a:off x="318" y="6705600"/>
            <a:ext cx="12191365" cy="152400"/>
          </a:xfrm>
          <a:prstGeom prst="rect">
            <a:avLst/>
          </a:prstGeom>
          <a:solidFill>
            <a:srgbClr val="1E46EB"/>
          </a:solidFill>
          <a:ln/>
        </p:spPr>
        <p:txBody>
          <a:bodyPr/>
          <a:lstStyle/>
          <a:p>
            <a:endParaRPr lang="zh-CN" altLang="en-US"/>
          </a:p>
        </p:txBody>
      </p:sp>
      <p:sp>
        <p:nvSpPr>
          <p:cNvPr id="10" name="Text 7"/>
          <p:cNvSpPr/>
          <p:nvPr/>
        </p:nvSpPr>
        <p:spPr>
          <a:xfrm>
            <a:off x="318" y="6705600"/>
            <a:ext cx="12191365" cy="15240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1" name="Text 8"/>
          <p:cNvSpPr/>
          <p:nvPr/>
        </p:nvSpPr>
        <p:spPr>
          <a:xfrm>
            <a:off x="3335655" y="3239909"/>
            <a:ext cx="5956796" cy="830997"/>
          </a:xfrm>
          <a:prstGeom prst="rect">
            <a:avLst/>
          </a:prstGeom>
          <a:noFill/>
          <a:ln/>
        </p:spPr>
        <p:txBody>
          <a:bodyPr wrap="square" lIns="91440" tIns="45720" rIns="91440" bIns="45720" rtlCol="0" anchor="t">
            <a:spAutoFit/>
          </a:bodyPr>
          <a:lstStyle/>
          <a:p>
            <a:pPr marL="0" indent="0" algn="ctr">
              <a:lnSpc>
                <a:spcPct val="100000"/>
              </a:lnSpc>
              <a:buNone/>
            </a:pPr>
            <a:r>
              <a:rPr lang="en-US" sz="4800" b="1" dirty="0">
                <a:solidFill>
                  <a:srgbClr val="1E46EB"/>
                </a:solidFill>
                <a:latin typeface="宋体" panose="02010600030101010101" pitchFamily="2" charset="-122"/>
                <a:ea typeface="宋体" panose="02010600030101010101" pitchFamily="2" charset="-122"/>
                <a:cs typeface="MiSans" pitchFamily="34" charset="-120"/>
              </a:rPr>
              <a:t>算法模块</a:t>
            </a:r>
            <a:endParaRPr lang="en-US" sz="1600" dirty="0">
              <a:latin typeface="宋体" panose="02010600030101010101" pitchFamily="2" charset="-122"/>
              <a:ea typeface="宋体" panose="02010600030101010101" pitchFamily="2" charset="-122"/>
            </a:endParaRPr>
          </a:p>
        </p:txBody>
      </p:sp>
      <p:sp>
        <p:nvSpPr>
          <p:cNvPr id="12" name="Text 9"/>
          <p:cNvSpPr/>
          <p:nvPr/>
        </p:nvSpPr>
        <p:spPr>
          <a:xfrm>
            <a:off x="3563724" y="1433195"/>
            <a:ext cx="5956796" cy="1569660"/>
          </a:xfrm>
          <a:prstGeom prst="rect">
            <a:avLst/>
          </a:prstGeom>
          <a:noFill/>
          <a:ln/>
        </p:spPr>
        <p:txBody>
          <a:bodyPr wrap="square" lIns="91440" tIns="45720" rIns="91440" bIns="45720" rtlCol="0" anchor="t">
            <a:spAutoFit/>
          </a:bodyPr>
          <a:lstStyle/>
          <a:p>
            <a:pPr marL="0" indent="0" algn="ctr">
              <a:lnSpc>
                <a:spcPct val="100000"/>
              </a:lnSpc>
              <a:buNone/>
            </a:pPr>
            <a:r>
              <a:rPr lang="en-US" sz="9600" b="1" dirty="0">
                <a:solidFill>
                  <a:srgbClr val="1E46EB"/>
                </a:solidFill>
                <a:latin typeface="宋体" panose="02010600030101010101" pitchFamily="2" charset="-122"/>
                <a:ea typeface="宋体" panose="02010600030101010101" pitchFamily="2" charset="-122"/>
                <a:cs typeface="MiSans" pitchFamily="34" charset="-120"/>
              </a:rPr>
              <a:t>03</a:t>
            </a:r>
            <a:endParaRPr lang="en-US" sz="1600" dirty="0">
              <a:latin typeface="宋体" panose="02010600030101010101" pitchFamily="2" charset="-122"/>
              <a:ea typeface="宋体" panose="02010600030101010101" pitchFamily="2" charset="-122"/>
            </a:endParaRPr>
          </a:p>
        </p:txBody>
      </p:sp>
      <p:sp>
        <p:nvSpPr>
          <p:cNvPr id="13" name="Shape 10"/>
          <p:cNvSpPr/>
          <p:nvPr/>
        </p:nvSpPr>
        <p:spPr>
          <a:xfrm rot="20340000">
            <a:off x="5207353" y="2025906"/>
            <a:ext cx="2808847" cy="684270"/>
          </a:xfrm>
          <a:prstGeom prst="ellipse">
            <a:avLst/>
          </a:prstGeom>
          <a:solidFill>
            <a:srgbClr val="000000">
              <a:alpha val="0"/>
            </a:srgbClr>
          </a:solidFill>
          <a:ln w="19050">
            <a:gradFill flip="none" rotWithShape="1">
              <a:gsLst>
                <a:gs pos="24000">
                  <a:srgbClr val="1E46EB">
                    <a:alpha val="0"/>
                  </a:srgbClr>
                </a:gs>
                <a:gs pos="100000">
                  <a:srgbClr val="1E46EB"/>
                </a:gs>
              </a:gsLst>
              <a:lin ang="5400000" scaled="1"/>
            </a:gradFill>
            <a:prstDash val="solid"/>
          </a:ln>
        </p:spPr>
        <p:txBody>
          <a:bodyPr/>
          <a:lstStyle/>
          <a:p>
            <a:endParaRPr lang="zh-CN" altLang="en-US"/>
          </a:p>
        </p:txBody>
      </p:sp>
      <p:sp>
        <p:nvSpPr>
          <p:cNvPr id="14" name="Text 11"/>
          <p:cNvSpPr/>
          <p:nvPr/>
        </p:nvSpPr>
        <p:spPr>
          <a:xfrm rot="20340000">
            <a:off x="5207353" y="2025906"/>
            <a:ext cx="2808847" cy="684270"/>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5" name="Shape 12"/>
          <p:cNvSpPr/>
          <p:nvPr/>
        </p:nvSpPr>
        <p:spPr>
          <a:xfrm>
            <a:off x="6044755" y="2859562"/>
            <a:ext cx="180054" cy="180071"/>
          </a:xfrm>
          <a:prstGeom prst="ellipse">
            <a:avLst/>
          </a:prstGeom>
          <a:solidFill>
            <a:srgbClr val="1E46EB"/>
          </a:solidFill>
          <a:ln/>
        </p:spPr>
        <p:txBody>
          <a:bodyPr/>
          <a:lstStyle/>
          <a:p>
            <a:endParaRPr lang="zh-CN" altLang="en-US"/>
          </a:p>
        </p:txBody>
      </p:sp>
      <p:sp>
        <p:nvSpPr>
          <p:cNvPr id="16" name="Text 13"/>
          <p:cNvSpPr/>
          <p:nvPr/>
        </p:nvSpPr>
        <p:spPr>
          <a:xfrm>
            <a:off x="6044755" y="2859562"/>
            <a:ext cx="180054" cy="180071"/>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
        <p:nvSpPr>
          <p:cNvPr id="17" name="Shape 14"/>
          <p:cNvSpPr/>
          <p:nvPr/>
        </p:nvSpPr>
        <p:spPr>
          <a:xfrm>
            <a:off x="7878727" y="2074041"/>
            <a:ext cx="90027" cy="90036"/>
          </a:xfrm>
          <a:prstGeom prst="ellipse">
            <a:avLst/>
          </a:prstGeom>
          <a:solidFill>
            <a:srgbClr val="1E46EB"/>
          </a:solidFill>
          <a:ln/>
        </p:spPr>
        <p:txBody>
          <a:bodyPr/>
          <a:lstStyle/>
          <a:p>
            <a:endParaRPr lang="zh-CN" altLang="en-US"/>
          </a:p>
        </p:txBody>
      </p:sp>
      <p:sp>
        <p:nvSpPr>
          <p:cNvPr id="18" name="Text 15"/>
          <p:cNvSpPr/>
          <p:nvPr/>
        </p:nvSpPr>
        <p:spPr>
          <a:xfrm>
            <a:off x="7878727" y="2074041"/>
            <a:ext cx="90027" cy="90036"/>
          </a:xfrm>
          <a:prstGeom prst="rect">
            <a:avLst/>
          </a:prstGeom>
          <a:noFill/>
          <a:ln/>
        </p:spPr>
        <p:txBody>
          <a:bodyPr wrap="square" lIns="45720" tIns="91440" rIns="91440" bIns="45720" rtlCol="0" anchor="ctr"/>
          <a:lstStyle/>
          <a:p>
            <a:pPr marL="0" indent="0">
              <a:lnSpc>
                <a:spcPct val="100000"/>
              </a:lnSpc>
              <a:buNone/>
            </a:pPr>
            <a:endParaRPr lang="en-US" sz="1600" dirty="0">
              <a:latin typeface="宋体" panose="02010600030101010101" pitchFamily="2" charset="-122"/>
              <a:ea typeface="宋体" panose="02010600030101010101" pitchFamily="2" charset="-122"/>
            </a:endParaRPr>
          </a:p>
        </p:txBody>
      </p:sp>
    </p:spTree>
  </p:cSld>
  <p:clrMapOvr>
    <a:masterClrMapping/>
  </p:clrMapOvr>
</p:sld>
</file>

<file path=ppt/theme/theme1.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1E46EB"/>
      </a:accent1>
      <a:accent2>
        <a:srgbClr val="1CA97E"/>
      </a:accent2>
      <a:accent3>
        <a:srgbClr val="5D91F0"/>
      </a:accent3>
      <a:accent4>
        <a:srgbClr val="000000"/>
      </a:accent4>
      <a:accent5>
        <a:srgbClr val="FFFFFF"/>
      </a:accent5>
      <a:accent6>
        <a:srgbClr val="FF9202"/>
      </a:accent6>
      <a:hlink>
        <a:srgbClr val="0563C1"/>
      </a:hlink>
      <a:folHlink>
        <a:srgbClr val="954F72"/>
      </a:folHlink>
    </a:clrScheme>
    <a:fontScheme name="Office 2007 - 2010">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TotalTime>
  <Words>790</Words>
  <Application>Microsoft Office PowerPoint</Application>
  <PresentationFormat>宽屏</PresentationFormat>
  <Paragraphs>128</Paragraphs>
  <Slides>19</Slides>
  <Notes>17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微软雅黑</vt:lpstr>
      <vt:lpstr>Wingdings</vt:lpstr>
      <vt:lpstr>Arial</vt:lpstr>
      <vt:lpstr>宋体</vt:lpstr>
      <vt:lpstr>等线</vt:lpstr>
      <vt:lpstr>Times New Roman</vt:lpstr>
      <vt:lpstr>Custom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Tony Stark</cp:lastModifiedBy>
  <cp:revision>17</cp:revision>
  <dcterms:created xsi:type="dcterms:W3CDTF">2025-06-25T09:38:54Z</dcterms:created>
  <dcterms:modified xsi:type="dcterms:W3CDTF">2025-06-26T16:12:49Z</dcterms:modified>
</cp:coreProperties>
</file>